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330" r:id="rId2"/>
    <p:sldId id="257" r:id="rId3"/>
    <p:sldId id="272" r:id="rId4"/>
    <p:sldId id="270" r:id="rId5"/>
    <p:sldId id="286" r:id="rId6"/>
    <p:sldId id="287" r:id="rId7"/>
    <p:sldId id="289" r:id="rId8"/>
    <p:sldId id="329" r:id="rId9"/>
    <p:sldId id="273" r:id="rId10"/>
    <p:sldId id="271" r:id="rId11"/>
    <p:sldId id="268" r:id="rId12"/>
    <p:sldId id="274" r:id="rId13"/>
    <p:sldId id="276" r:id="rId14"/>
    <p:sldId id="277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03" r:id="rId26"/>
    <p:sldId id="304" r:id="rId27"/>
    <p:sldId id="305" r:id="rId28"/>
    <p:sldId id="306" r:id="rId29"/>
    <p:sldId id="307" r:id="rId30"/>
    <p:sldId id="308" r:id="rId31"/>
    <p:sldId id="309" r:id="rId32"/>
    <p:sldId id="310" r:id="rId33"/>
    <p:sldId id="311" r:id="rId34"/>
    <p:sldId id="312" r:id="rId35"/>
    <p:sldId id="313" r:id="rId36"/>
    <p:sldId id="314" r:id="rId37"/>
    <p:sldId id="315" r:id="rId38"/>
    <p:sldId id="316" r:id="rId39"/>
    <p:sldId id="317" r:id="rId40"/>
    <p:sldId id="318" r:id="rId41"/>
    <p:sldId id="319" r:id="rId42"/>
    <p:sldId id="320" r:id="rId43"/>
    <p:sldId id="321" r:id="rId44"/>
    <p:sldId id="322" r:id="rId45"/>
    <p:sldId id="323" r:id="rId46"/>
    <p:sldId id="324" r:id="rId47"/>
    <p:sldId id="325" r:id="rId48"/>
    <p:sldId id="326" r:id="rId49"/>
    <p:sldId id="327" r:id="rId50"/>
    <p:sldId id="292" r:id="rId51"/>
    <p:sldId id="278" r:id="rId52"/>
    <p:sldId id="280" r:id="rId53"/>
    <p:sldId id="279" r:id="rId54"/>
    <p:sldId id="284" r:id="rId55"/>
    <p:sldId id="328" r:id="rId5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0FBE956-B78F-40BA-8BC7-5CADB3347BD8}">
          <p14:sldIdLst>
            <p14:sldId id="330"/>
            <p14:sldId id="257"/>
            <p14:sldId id="272"/>
            <p14:sldId id="270"/>
            <p14:sldId id="286"/>
            <p14:sldId id="287"/>
            <p14:sldId id="289"/>
            <p14:sldId id="329"/>
            <p14:sldId id="273"/>
            <p14:sldId id="271"/>
            <p14:sldId id="268"/>
            <p14:sldId id="274"/>
            <p14:sldId id="276"/>
            <p14:sldId id="277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292"/>
            <p14:sldId id="278"/>
            <p14:sldId id="280"/>
            <p14:sldId id="279"/>
            <p14:sldId id="284"/>
            <p14:sldId id="3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0000"/>
    <a:srgbClr val="F37726"/>
    <a:srgbClr val="3C3A3E"/>
    <a:srgbClr val="FFFFFF"/>
    <a:srgbClr val="303030"/>
    <a:srgbClr val="3071A9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267" y="3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86C32-E6C0-4D62-A71D-AE8EB9531B29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296A19-7A5D-40C1-8AAD-787853A4DE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0704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 rtl="0" eaLnBrk="1" latinLnBrk="1" hangingPunct="1"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200" smtClean="0">
                <a:effectLst/>
              </a:rPr>
              <a:t>Rate of closure of the restaurant industry</a:t>
            </a:r>
            <a:endParaRPr lang="ko-KR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296A19-7A5D-40C1-8AAD-787853A4DE7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767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 rtl="0" eaLnBrk="1" latinLnBrk="1" hangingPunct="1"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200" smtClean="0">
                <a:effectLst/>
              </a:rPr>
              <a:t>Rate of closure of the restaurant industry</a:t>
            </a:r>
            <a:endParaRPr lang="ko-KR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296A19-7A5D-40C1-8AAD-787853A4DE7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815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 rtl="0" eaLnBrk="1" latinLnBrk="1" hangingPunct="1"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200" smtClean="0">
                <a:effectLst/>
              </a:rPr>
              <a:t>Rate of closure of the restaurant industry</a:t>
            </a:r>
            <a:endParaRPr lang="ko-KR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296A19-7A5D-40C1-8AAD-787853A4DE7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232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 rtl="0" eaLnBrk="1" latinLnBrk="1" hangingPunct="1"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200" smtClean="0">
                <a:effectLst/>
              </a:rPr>
              <a:t>Rate of closure of the restaurant industry</a:t>
            </a:r>
            <a:endParaRPr lang="ko-KR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296A19-7A5D-40C1-8AAD-787853A4DE7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010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코드는 일부 발췌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부등호는 빠</a:t>
            </a:r>
            <a:r>
              <a:rPr lang="ko-KR" altLang="en-US" baseline="0" dirty="0" smtClean="0"/>
              <a:t>른 쪽이 더 큼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296A19-7A5D-40C1-8AAD-787853A4DE76}" type="slidenum">
              <a:rPr lang="ko-KR" altLang="en-US" smtClean="0"/>
              <a:t>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337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516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397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405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636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32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561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463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234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466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938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21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3334-62CF-419E-9525-EB38B3AC1407}" type="datetimeFigureOut">
              <a:rPr lang="ko-KR" altLang="en-US" smtClean="0"/>
              <a:t>2019-06-17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921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jpeg"/><Relationship Id="rId13" Type="http://schemas.openxmlformats.org/officeDocument/2006/relationships/image" Target="../media/image54.jpeg"/><Relationship Id="rId3" Type="http://schemas.openxmlformats.org/officeDocument/2006/relationships/image" Target="../media/image44.jpeg"/><Relationship Id="rId7" Type="http://schemas.openxmlformats.org/officeDocument/2006/relationships/image" Target="../media/image48.jpeg"/><Relationship Id="rId12" Type="http://schemas.openxmlformats.org/officeDocument/2006/relationships/image" Target="../media/image53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jpeg"/><Relationship Id="rId11" Type="http://schemas.openxmlformats.org/officeDocument/2006/relationships/image" Target="../media/image52.jpeg"/><Relationship Id="rId5" Type="http://schemas.openxmlformats.org/officeDocument/2006/relationships/image" Target="../media/image46.jpeg"/><Relationship Id="rId10" Type="http://schemas.openxmlformats.org/officeDocument/2006/relationships/image" Target="../media/image51.jpeg"/><Relationship Id="rId4" Type="http://schemas.openxmlformats.org/officeDocument/2006/relationships/image" Target="../media/image45.jpeg"/><Relationship Id="rId9" Type="http://schemas.openxmlformats.org/officeDocument/2006/relationships/image" Target="../media/image50.jpe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51180" y="2416882"/>
            <a:ext cx="32385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Who will eat Pizza </a:t>
            </a:r>
          </a:p>
          <a:p>
            <a:r>
              <a:rPr lang="en-US" altLang="ko-KR" sz="2800" b="1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 Do-Bong </a:t>
            </a:r>
            <a:r>
              <a:rPr lang="en-US" altLang="ko-KR" sz="2800" b="1" dirty="0" err="1" smtClean="0">
                <a:ln>
                  <a:solidFill>
                    <a:schemeClr val="bg1">
                      <a:alpha val="20000"/>
                    </a:schemeClr>
                  </a:solidFill>
                </a:ln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Gu</a:t>
            </a:r>
            <a:endParaRPr lang="ko-KR" altLang="en-US" sz="2800" b="1" dirty="0">
              <a:ln>
                <a:solidFill>
                  <a:schemeClr val="bg1">
                    <a:alpha val="20000"/>
                  </a:schemeClr>
                </a:solidFill>
              </a:ln>
              <a:latin typeface="Microsoft YaHei Light" panose="020B0502040204020203" pitchFamily="34" charset="-122"/>
              <a:ea typeface="나눔스퀘어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067758" y="4365908"/>
            <a:ext cx="30673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n>
                  <a:solidFill>
                    <a:schemeClr val="bg1">
                      <a:alpha val="2000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Latest Technique </a:t>
            </a:r>
            <a:r>
              <a:rPr lang="en-US" altLang="ko-KR" sz="120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Project</a:t>
            </a:r>
          </a:p>
          <a:p>
            <a:pPr algn="r"/>
            <a:endParaRPr lang="en-US" altLang="ko-KR" sz="1200" dirty="0">
              <a:ln>
                <a:solidFill>
                  <a:schemeClr val="bg1">
                    <a:alpha val="20000"/>
                  </a:schemeClr>
                </a:solidFill>
              </a:ln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067758" y="2167116"/>
            <a:ext cx="68961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9600" dirty="0">
                <a:ln>
                  <a:solidFill>
                    <a:prstClr val="white">
                      <a:alpha val="20000"/>
                    </a:prst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“</a:t>
            </a:r>
            <a:endParaRPr lang="ko-KR" altLang="en-US" sz="9600" dirty="0">
              <a:ln>
                <a:solidFill>
                  <a:prstClr val="white">
                    <a:alpha val="20000"/>
                  </a:prst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544874" y="2714508"/>
            <a:ext cx="68961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9600" dirty="0">
                <a:ln>
                  <a:solidFill>
                    <a:prstClr val="white">
                      <a:alpha val="20000"/>
                    </a:prst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”</a:t>
            </a:r>
            <a:endParaRPr lang="ko-KR" altLang="en-US" sz="9600" dirty="0">
              <a:ln>
                <a:solidFill>
                  <a:prstClr val="white">
                    <a:alpha val="20000"/>
                  </a:prst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724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10" descr="ê´ë ¨ ì´ë¯¸ì§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18" b="19953"/>
          <a:stretch/>
        </p:blipFill>
        <p:spPr bwMode="auto">
          <a:xfrm rot="755987">
            <a:off x="8773026" y="1599728"/>
            <a:ext cx="1082898" cy="883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System Design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Blueprint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267796" y="5980781"/>
            <a:ext cx="5721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Collect </a:t>
            </a:r>
            <a:r>
              <a:rPr lang="en-US" altLang="ko-KR" sz="3200" b="1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data </a:t>
            </a:r>
            <a:r>
              <a:rPr lang="en-US" altLang="ko-KR" sz="32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and </a:t>
            </a:r>
            <a:r>
              <a:rPr lang="en-US" altLang="ko-KR" sz="3200" b="1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preprocess.</a:t>
            </a:r>
            <a:endParaRPr lang="ko-KR" altLang="en-US" sz="2000" b="1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028" name="Picture 4" descr="data icon free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559" y="3435314"/>
            <a:ext cx="1898729" cy="1898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tore icon free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71" y="2713569"/>
            <a:ext cx="1107960" cy="1107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ê´ë ¨ ì´ë¯¸ì§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3441" y="2583414"/>
            <a:ext cx="1346507" cy="1346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order call icon free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572" y="1881954"/>
            <a:ext cx="808701" cy="85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4" name="구부러진 연결선 103"/>
          <p:cNvCxnSpPr>
            <a:stCxn id="1034" idx="2"/>
            <a:endCxn id="1028" idx="3"/>
          </p:cNvCxnSpPr>
          <p:nvPr/>
        </p:nvCxnSpPr>
        <p:spPr>
          <a:xfrm rot="5400000">
            <a:off x="3870113" y="3838097"/>
            <a:ext cx="454758" cy="638407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구부러진 연결선 105"/>
          <p:cNvCxnSpPr/>
          <p:nvPr/>
        </p:nvCxnSpPr>
        <p:spPr>
          <a:xfrm rot="16200000" flipH="1">
            <a:off x="1296494" y="3838097"/>
            <a:ext cx="454758" cy="638407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1040" idx="2"/>
          </p:cNvCxnSpPr>
          <p:nvPr/>
        </p:nvCxnSpPr>
        <p:spPr>
          <a:xfrm flipH="1">
            <a:off x="2828922" y="2737815"/>
            <a:ext cx="1" cy="54309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오른쪽 화살표 33"/>
          <p:cNvSpPr/>
          <p:nvPr/>
        </p:nvSpPr>
        <p:spPr>
          <a:xfrm>
            <a:off x="5976922" y="3017495"/>
            <a:ext cx="1071760" cy="91242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7" name="Picture 6" descr="store icon free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1" t="-2420" r="7259" b="30736"/>
          <a:stretch/>
        </p:blipFill>
        <p:spPr bwMode="auto">
          <a:xfrm rot="21124540">
            <a:off x="8372158" y="1796530"/>
            <a:ext cx="780389" cy="651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16" descr="order call icon free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67" b="15385"/>
          <a:stretch/>
        </p:blipFill>
        <p:spPr bwMode="auto">
          <a:xfrm rot="4918170">
            <a:off x="9732939" y="1886096"/>
            <a:ext cx="537762" cy="609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funnel icon freeì ëí ì´ë¯¸ì§ ê²ìê²°ê³¼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118" y="2432029"/>
            <a:ext cx="2640449" cy="236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직사각형 35"/>
          <p:cNvSpPr/>
          <p:nvPr/>
        </p:nvSpPr>
        <p:spPr>
          <a:xfrm rot="20504761">
            <a:off x="8469756" y="4846120"/>
            <a:ext cx="539078" cy="539078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직사각형 109"/>
          <p:cNvSpPr/>
          <p:nvPr/>
        </p:nvSpPr>
        <p:spPr>
          <a:xfrm rot="1072003">
            <a:off x="9192297" y="5161011"/>
            <a:ext cx="302091" cy="302091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/>
          <p:cNvSpPr/>
          <p:nvPr/>
        </p:nvSpPr>
        <p:spPr>
          <a:xfrm rot="1072003">
            <a:off x="9850776" y="5140306"/>
            <a:ext cx="302091" cy="302091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직사각형 111"/>
          <p:cNvSpPr/>
          <p:nvPr/>
        </p:nvSpPr>
        <p:spPr>
          <a:xfrm rot="1072003">
            <a:off x="9494530" y="4774511"/>
            <a:ext cx="302091" cy="302091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31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System Design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Blueprint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976922" y="5980781"/>
            <a:ext cx="6012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 </a:t>
            </a:r>
            <a:r>
              <a:rPr lang="en-US" altLang="ko-KR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and </a:t>
            </a:r>
            <a:r>
              <a:rPr lang="en-US" altLang="ko-KR" sz="3200" b="1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Visualization</a:t>
            </a:r>
            <a:endParaRPr lang="ko-KR" altLang="en-US" sz="2000" b="1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4" name="오른쪽 화살표 33"/>
          <p:cNvSpPr/>
          <p:nvPr/>
        </p:nvSpPr>
        <p:spPr>
          <a:xfrm>
            <a:off x="5976922" y="3017495"/>
            <a:ext cx="1071760" cy="91242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1029490" y="2593390"/>
            <a:ext cx="3022454" cy="2480572"/>
            <a:chOff x="1029490" y="2593390"/>
            <a:chExt cx="3022454" cy="2480572"/>
          </a:xfrm>
        </p:grpSpPr>
        <p:sp>
          <p:nvSpPr>
            <p:cNvPr id="7" name="타원 6"/>
            <p:cNvSpPr/>
            <p:nvPr/>
          </p:nvSpPr>
          <p:spPr>
            <a:xfrm>
              <a:off x="2951631" y="2593390"/>
              <a:ext cx="743484" cy="743484"/>
            </a:xfrm>
            <a:prstGeom prst="ellipse">
              <a:avLst/>
            </a:prstGeom>
            <a:noFill/>
            <a:ln w="127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/>
            <p:cNvCxnSpPr>
              <a:stCxn id="7" idx="5"/>
            </p:cNvCxnSpPr>
            <p:nvPr/>
          </p:nvCxnSpPr>
          <p:spPr>
            <a:xfrm>
              <a:off x="3586234" y="3227993"/>
              <a:ext cx="465710" cy="442889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/>
            <p:cNvSpPr/>
            <p:nvPr/>
          </p:nvSpPr>
          <p:spPr>
            <a:xfrm>
              <a:off x="1119470" y="3288345"/>
              <a:ext cx="633046" cy="1785617"/>
            </a:xfrm>
            <a:prstGeom prst="rect">
              <a:avLst/>
            </a:prstGeom>
            <a:noFill/>
            <a:ln w="127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184567" y="4029739"/>
              <a:ext cx="633046" cy="1044223"/>
            </a:xfrm>
            <a:prstGeom prst="rect">
              <a:avLst/>
            </a:prstGeom>
            <a:noFill/>
            <a:ln w="127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3289939" y="4480903"/>
              <a:ext cx="633046" cy="593059"/>
            </a:xfrm>
            <a:prstGeom prst="rect">
              <a:avLst/>
            </a:prstGeom>
            <a:noFill/>
            <a:ln w="127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1029490" y="5073962"/>
              <a:ext cx="2989800" cy="0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모서리가 둥근 직사각형 17"/>
          <p:cNvSpPr/>
          <p:nvPr/>
        </p:nvSpPr>
        <p:spPr>
          <a:xfrm>
            <a:off x="7756165" y="1986551"/>
            <a:ext cx="3516923" cy="2321594"/>
          </a:xfrm>
          <a:prstGeom prst="roundRect">
            <a:avLst/>
          </a:prstGeom>
          <a:ln w="1270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8746878" y="4433239"/>
            <a:ext cx="1577592" cy="52211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연결선 45"/>
          <p:cNvCxnSpPr/>
          <p:nvPr/>
        </p:nvCxnSpPr>
        <p:spPr>
          <a:xfrm>
            <a:off x="8040774" y="5073962"/>
            <a:ext cx="2989800" cy="0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70" name="Picture 22" descr="ê´ë ¨ ì´ë¯¸ì§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0582" y="2367313"/>
            <a:ext cx="1492592" cy="149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 descr="ê´ë ¨ ì´ë¯¸ì§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7784" y="2537522"/>
            <a:ext cx="1393372" cy="1393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181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System Design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Using Program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5126" name="Picture 6" descr="ê´ë ¨ ì´ë¯¸ì§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434" y="2054520"/>
            <a:ext cx="1609597" cy="1609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868680" y="1798320"/>
            <a:ext cx="10363200" cy="4495800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1356394" y="4624872"/>
            <a:ext cx="2865422" cy="1593289"/>
            <a:chOff x="3439027" y="2399591"/>
            <a:chExt cx="2865422" cy="1593289"/>
          </a:xfrm>
        </p:grpSpPr>
        <p:pic>
          <p:nvPicPr>
            <p:cNvPr id="5134" name="Picture 14" descr="hdfs logo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39027" y="2399591"/>
              <a:ext cx="1922236" cy="144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4765209" y="3352800"/>
              <a:ext cx="1539240" cy="640080"/>
            </a:xfrm>
            <a:prstGeom prst="rect">
              <a:avLst/>
            </a:prstGeom>
            <a:noFill/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3600" i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-윤고딕350" panose="02030504000101010101" pitchFamily="18" charset="-127"/>
                  <a:ea typeface="-윤고딕350" panose="02030504000101010101" pitchFamily="18" charset="-127"/>
                </a:rPr>
                <a:t>HDFS</a:t>
              </a:r>
              <a:endParaRPr lang="ko-KR" altLang="en-US" sz="3600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</p:txBody>
        </p:sp>
      </p:grpSp>
      <p:pic>
        <p:nvPicPr>
          <p:cNvPr id="5136" name="Picture 16" descr="spark hdfs icon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8759" y="3099653"/>
            <a:ext cx="2930295" cy="1525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0" name="Picture 20" descr="zeppelin notebook icon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95"/>
          <a:stretch/>
        </p:blipFill>
        <p:spPr bwMode="auto">
          <a:xfrm>
            <a:off x="7952260" y="3025140"/>
            <a:ext cx="2902691" cy="204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오른쪽 화살표 35"/>
          <p:cNvSpPr/>
          <p:nvPr/>
        </p:nvSpPr>
        <p:spPr>
          <a:xfrm rot="5400000">
            <a:off x="2076390" y="3885404"/>
            <a:ext cx="747815" cy="4645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오른쪽 화살표 36"/>
          <p:cNvSpPr/>
          <p:nvPr/>
        </p:nvSpPr>
        <p:spPr>
          <a:xfrm rot="19633875">
            <a:off x="3546396" y="4682830"/>
            <a:ext cx="747815" cy="4645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오른쪽 화살표 37"/>
          <p:cNvSpPr/>
          <p:nvPr/>
        </p:nvSpPr>
        <p:spPr>
          <a:xfrm>
            <a:off x="7575331" y="3743775"/>
            <a:ext cx="747815" cy="4645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49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5739410" y="1664292"/>
            <a:ext cx="485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Why </a:t>
            </a:r>
            <a:r>
              <a:rPr lang="en-US" altLang="ko-KR" sz="3200" dirty="0" smtClean="0">
                <a:solidFill>
                  <a:srgbClr val="3071A9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Zeppelin</a:t>
            </a:r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??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System Design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Using Program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5140" name="Picture 20" descr="zeppelin notebook icon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95"/>
          <a:stretch/>
        </p:blipFill>
        <p:spPr bwMode="auto">
          <a:xfrm>
            <a:off x="762001" y="2154768"/>
            <a:ext cx="4732765" cy="332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그룹 20"/>
          <p:cNvGrpSpPr/>
          <p:nvPr/>
        </p:nvGrpSpPr>
        <p:grpSpPr>
          <a:xfrm>
            <a:off x="5732693" y="2379513"/>
            <a:ext cx="6012805" cy="3983289"/>
            <a:chOff x="5739410" y="2683257"/>
            <a:chExt cx="6012805" cy="3983289"/>
          </a:xfrm>
        </p:grpSpPr>
        <p:sp>
          <p:nvSpPr>
            <p:cNvPr id="15" name="TextBox 14"/>
            <p:cNvSpPr txBox="1"/>
            <p:nvPr/>
          </p:nvSpPr>
          <p:spPr>
            <a:xfrm>
              <a:off x="5739410" y="3004005"/>
              <a:ext cx="6012805" cy="36625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ko-KR" sz="3200" dirty="0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UI like 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en-US" altLang="ko-KR" sz="2000" dirty="0" smtClean="0"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en-US" altLang="ko-KR" sz="2000" dirty="0" smtClean="0"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ko-KR" sz="3200" dirty="0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Can be using </a:t>
              </a:r>
              <a:r>
                <a:rPr lang="en-US" altLang="ko-KR" sz="3200" b="1" dirty="0" smtClean="0">
                  <a:solidFill>
                    <a:srgbClr val="F37726"/>
                  </a:solidFill>
                  <a:latin typeface="-윤고딕350" panose="02030504000101010101" pitchFamily="18" charset="-127"/>
                  <a:ea typeface="-윤고딕350" panose="02030504000101010101" pitchFamily="18" charset="-127"/>
                </a:rPr>
                <a:t>various interpreter</a:t>
              </a:r>
              <a:r>
                <a:rPr lang="en-US" altLang="ko-KR" sz="3200" dirty="0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 in same </a:t>
              </a:r>
              <a:r>
                <a:rPr lang="en-US" altLang="ko-KR" sz="32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t</a:t>
              </a:r>
              <a:r>
                <a:rPr lang="en-US" altLang="ko-KR" sz="3200" dirty="0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ime</a:t>
              </a:r>
              <a:r>
                <a:rPr lang="en-US" altLang="ko-KR" sz="3200" dirty="0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.</a:t>
              </a:r>
            </a:p>
            <a:p>
              <a:r>
                <a:rPr lang="en-US" altLang="ko-KR" sz="32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 </a:t>
              </a:r>
              <a:r>
                <a:rPr lang="en-US" altLang="ko-KR" sz="3200" dirty="0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  (Angular.js, </a:t>
              </a:r>
              <a:r>
                <a:rPr lang="en-US" altLang="ko-KR" sz="3200" dirty="0" err="1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pyspark</a:t>
              </a:r>
              <a:r>
                <a:rPr lang="en-US" altLang="ko-KR" sz="3200" dirty="0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, </a:t>
              </a:r>
              <a:r>
                <a:rPr lang="en-US" altLang="ko-KR" sz="3200" dirty="0" err="1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sql</a:t>
              </a:r>
              <a:r>
                <a:rPr lang="en-US" altLang="ko-KR" sz="3200" dirty="0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)</a:t>
              </a:r>
              <a:endParaRPr lang="en-US" altLang="ko-KR" sz="3200" dirty="0" smtClean="0"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en-US" altLang="ko-KR" sz="3200" dirty="0"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ko-KR" sz="3200" dirty="0" smtClean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Support </a:t>
              </a:r>
              <a:r>
                <a:rPr lang="en-US" altLang="ko-KR" sz="3200" dirty="0" smtClean="0">
                  <a:solidFill>
                    <a:srgbClr val="F37726"/>
                  </a:solidFill>
                  <a:latin typeface="-윤고딕350" panose="02030504000101010101" pitchFamily="18" charset="-127"/>
                  <a:ea typeface="-윤고딕350" panose="02030504000101010101" pitchFamily="18" charset="-127"/>
                </a:rPr>
                <a:t>Dynamic Form</a:t>
              </a:r>
              <a:endParaRPr lang="en-US" altLang="ko-KR" sz="3200" dirty="0"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</p:txBody>
        </p:sp>
        <p:pic>
          <p:nvPicPr>
            <p:cNvPr id="8194" name="Picture 2" descr="jupyter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0085" y="2683257"/>
              <a:ext cx="1176303" cy="13645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그룹 19"/>
          <p:cNvGrpSpPr/>
          <p:nvPr/>
        </p:nvGrpSpPr>
        <p:grpSpPr>
          <a:xfrm>
            <a:off x="6773123" y="2190013"/>
            <a:ext cx="1578397" cy="59054"/>
            <a:chOff x="6757883" y="2570981"/>
            <a:chExt cx="1578397" cy="59054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6757883" y="2570981"/>
              <a:ext cx="157839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6757883" y="2630035"/>
              <a:ext cx="157839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228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09900" y="3105239"/>
            <a:ext cx="61722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6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Implementation</a:t>
            </a:r>
            <a:endParaRPr lang="ko-KR" altLang="en-US" sz="26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044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Acquisition</a:t>
            </a:r>
            <a:endParaRPr lang="en-US" altLang="ko-KR" sz="3200" dirty="0" smtClean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36566" y="2154768"/>
            <a:ext cx="998635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Number of ordering phone call in </a:t>
            </a:r>
            <a:r>
              <a:rPr lang="en-US" altLang="ko-KR" sz="2000" b="1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Seoul_Pizza</a:t>
            </a:r>
            <a:r>
              <a:rPr lang="en-US" altLang="ko-KR" sz="2000" b="1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Chicken, Chinese </a:t>
            </a:r>
            <a:r>
              <a:rPr lang="en-US" altLang="ko-KR" sz="2000" b="1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food(2013~2019) </a:t>
            </a:r>
            <a:endParaRPr lang="en-US" altLang="ko-KR" sz="2000" b="1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Population by age, </a:t>
            </a:r>
            <a:r>
              <a:rPr lang="en-US" altLang="ko-KR" sz="2000" b="1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gender </a:t>
            </a:r>
            <a:r>
              <a:rPr lang="en-US" altLang="ko-KR" sz="2000" b="1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in </a:t>
            </a:r>
            <a:r>
              <a:rPr lang="en-US" altLang="ko-KR" sz="2000" b="1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Seoul (2019, the first quarter)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Store Information (2018.12) 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444" y="4264255"/>
            <a:ext cx="2943225" cy="61912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1092" y="3883257"/>
            <a:ext cx="2390775" cy="100012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3942" y="4159481"/>
            <a:ext cx="3476625" cy="8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37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Preprocess</a:t>
            </a:r>
            <a:endParaRPr lang="en-US" altLang="ko-KR" sz="3200" dirty="0" smtClean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en-US" altLang="ko-KR" sz="2000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Population_age_gender_data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735696" y="4670893"/>
            <a:ext cx="38558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Extract data by </a:t>
            </a:r>
            <a:r>
              <a:rPr lang="en-US" altLang="ko-KR" b="1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Gu</a:t>
            </a:r>
            <a:r>
              <a:rPr lang="en-US" altLang="ko-KR" b="1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not Dong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-346" t="18022" r="54518"/>
          <a:stretch/>
        </p:blipFill>
        <p:spPr>
          <a:xfrm>
            <a:off x="709228" y="2060621"/>
            <a:ext cx="4988538" cy="208787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7" t="17121" r="4359"/>
          <a:stretch/>
        </p:blipFill>
        <p:spPr>
          <a:xfrm>
            <a:off x="6771704" y="2229789"/>
            <a:ext cx="4709041" cy="1749535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4735696" y="5254758"/>
            <a:ext cx="38558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Combine age range by 10</a:t>
            </a:r>
          </a:p>
        </p:txBody>
      </p:sp>
      <p:sp>
        <p:nvSpPr>
          <p:cNvPr id="14" name="오른쪽 화살표 13"/>
          <p:cNvSpPr/>
          <p:nvPr/>
        </p:nvSpPr>
        <p:spPr>
          <a:xfrm>
            <a:off x="5911531" y="2795954"/>
            <a:ext cx="652258" cy="633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2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Preprocess</a:t>
            </a:r>
            <a:endParaRPr lang="en-US" altLang="ko-KR" sz="3200" dirty="0" smtClean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Store information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7" r="35467" b="2741"/>
          <a:stretch/>
        </p:blipFill>
        <p:spPr>
          <a:xfrm>
            <a:off x="534695" y="1608327"/>
            <a:ext cx="9195629" cy="2984196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3135935" y="5485075"/>
            <a:ext cx="3053850" cy="369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Delete </a:t>
            </a:r>
            <a:r>
              <a:rPr lang="en-US" altLang="ko-KR" b="1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unnecessary rows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211" y="3048370"/>
            <a:ext cx="3225966" cy="2870348"/>
          </a:xfrm>
          <a:prstGeom prst="rect">
            <a:avLst/>
          </a:prstGeom>
        </p:spPr>
      </p:pic>
      <p:sp>
        <p:nvSpPr>
          <p:cNvPr id="7" name="위로 구부러진 화살표 6"/>
          <p:cNvSpPr/>
          <p:nvPr/>
        </p:nvSpPr>
        <p:spPr>
          <a:xfrm rot="2203903">
            <a:off x="5552269" y="4529476"/>
            <a:ext cx="2221523" cy="867508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20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Storage</a:t>
            </a:r>
            <a:endParaRPr lang="en-US" altLang="ko-KR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HDFS clustering</a:t>
            </a:r>
            <a:endParaRPr lang="en-US" altLang="ko-KR" sz="3200" dirty="0" smtClean="0">
              <a:ln>
                <a:solidFill>
                  <a:schemeClr val="tx1">
                    <a:alpha val="50000"/>
                  </a:schemeClr>
                </a:solidFill>
              </a:ln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202" y="3034974"/>
            <a:ext cx="4907303" cy="255305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474216" y="4934037"/>
            <a:ext cx="404637" cy="65399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hdfs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031" y="1622813"/>
            <a:ext cx="2770929" cy="106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112038" y="5588027"/>
            <a:ext cx="280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604MB</a:t>
            </a:r>
            <a:endParaRPr lang="ko-KR" altLang="en-US" b="1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211" y="809626"/>
            <a:ext cx="2674265" cy="514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3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Goal of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380814" y="2135264"/>
            <a:ext cx="22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Market </a:t>
            </a:r>
            <a:r>
              <a:rPr lang="en-US" altLang="ko-KR" sz="24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Analysis</a:t>
            </a:r>
            <a:r>
              <a:rPr lang="en-US" altLang="ko-KR" sz="2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80814" y="4319340"/>
            <a:ext cx="5487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Current consumption pattern </a:t>
            </a:r>
            <a:r>
              <a:rPr lang="en-US" altLang="ko-KR" sz="24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analysis</a:t>
            </a:r>
            <a:endParaRPr lang="en-US" altLang="ko-KR" sz="2400" b="1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77785" y="3198167"/>
            <a:ext cx="49821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Successful Marketing strategy </a:t>
            </a:r>
          </a:p>
        </p:txBody>
      </p:sp>
      <p:sp>
        <p:nvSpPr>
          <p:cNvPr id="9" name="왼쪽 대괄호 8"/>
          <p:cNvSpPr/>
          <p:nvPr/>
        </p:nvSpPr>
        <p:spPr>
          <a:xfrm>
            <a:off x="5714942" y="2366096"/>
            <a:ext cx="244958" cy="2184076"/>
          </a:xfrm>
          <a:prstGeom prst="leftBracket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flipV="1">
            <a:off x="6380813" y="2596929"/>
            <a:ext cx="2208015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0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163089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INDEX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목차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69333" y="2967037"/>
            <a:ext cx="11853334" cy="9239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2030943" y="3136611"/>
            <a:ext cx="8305416" cy="584775"/>
            <a:chOff x="638175" y="3136611"/>
            <a:chExt cx="8305416" cy="584775"/>
          </a:xfrm>
        </p:grpSpPr>
        <p:sp>
          <p:nvSpPr>
            <p:cNvPr id="7" name="TextBox 6"/>
            <p:cNvSpPr txBox="1"/>
            <p:nvPr/>
          </p:nvSpPr>
          <p:spPr>
            <a:xfrm>
              <a:off x="638175" y="3136611"/>
              <a:ext cx="12509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Project Synopsis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357966" y="3136611"/>
              <a:ext cx="12509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System Design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948684" y="3255383"/>
              <a:ext cx="15779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Implementation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68378" y="3255383"/>
              <a:ext cx="13092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Optimization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412168" y="3255383"/>
              <a:ext cx="15314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Demonstration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914263" y="4195668"/>
            <a:ext cx="1367630" cy="471420"/>
            <a:chOff x="1832770" y="4318504"/>
            <a:chExt cx="1647295" cy="567821"/>
          </a:xfrm>
        </p:grpSpPr>
        <p:sp>
          <p:nvSpPr>
            <p:cNvPr id="14" name="양쪽 대괄호 13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18" name="그룹 17"/>
            <p:cNvGrpSpPr/>
            <p:nvPr/>
          </p:nvGrpSpPr>
          <p:grpSpPr>
            <a:xfrm>
              <a:off x="2082694" y="4318504"/>
              <a:ext cx="1069425" cy="432896"/>
              <a:chOff x="2082694" y="4266623"/>
              <a:chExt cx="1069425" cy="432896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2290596" y="4266623"/>
                <a:ext cx="861523" cy="2965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000" dirty="0" smtClean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Motivation</a:t>
                </a:r>
                <a:endParaRPr lang="ko-KR" altLang="en-US" sz="10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  <p:sp>
            <p:nvSpPr>
              <p:cNvPr id="17" name="직사각형 16"/>
              <p:cNvSpPr/>
              <p:nvPr/>
            </p:nvSpPr>
            <p:spPr>
              <a:xfrm>
                <a:off x="2082694" y="4402948"/>
                <a:ext cx="222506" cy="2965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ko-KR" altLang="en-US" sz="10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</p:grpSp>
      </p:grpSp>
      <p:grpSp>
        <p:nvGrpSpPr>
          <p:cNvPr id="20" name="그룹 19"/>
          <p:cNvGrpSpPr/>
          <p:nvPr/>
        </p:nvGrpSpPr>
        <p:grpSpPr>
          <a:xfrm>
            <a:off x="3692394" y="4200525"/>
            <a:ext cx="1367630" cy="466567"/>
            <a:chOff x="1832770" y="4324350"/>
            <a:chExt cx="1647295" cy="561975"/>
          </a:xfrm>
        </p:grpSpPr>
        <p:sp>
          <p:nvSpPr>
            <p:cNvPr id="21" name="양쪽 대괄호 20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2061537" y="4366661"/>
              <a:ext cx="1189759" cy="496924"/>
              <a:chOff x="2061537" y="4314780"/>
              <a:chExt cx="1189759" cy="496924"/>
            </a:xfrm>
          </p:grpSpPr>
          <p:sp>
            <p:nvSpPr>
              <p:cNvPr id="23" name="직사각형 22"/>
              <p:cNvSpPr/>
              <p:nvPr/>
            </p:nvSpPr>
            <p:spPr>
              <a:xfrm>
                <a:off x="2267168" y="4314780"/>
                <a:ext cx="778498" cy="2965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000" dirty="0" smtClean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Blueprint</a:t>
                </a:r>
                <a:endParaRPr lang="ko-KR" altLang="en-US" sz="10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" name="직사각형 23"/>
              <p:cNvSpPr/>
              <p:nvPr/>
            </p:nvSpPr>
            <p:spPr>
              <a:xfrm>
                <a:off x="2061537" y="4515132"/>
                <a:ext cx="1189759" cy="2965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000" dirty="0" smtClean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Using program</a:t>
                </a:r>
                <a:endParaRPr lang="ko-KR" altLang="en-US" sz="10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</p:grpSp>
      </p:grpSp>
      <p:sp>
        <p:nvSpPr>
          <p:cNvPr id="26" name="양쪽 대괄호 25"/>
          <p:cNvSpPr/>
          <p:nvPr/>
        </p:nvSpPr>
        <p:spPr>
          <a:xfrm>
            <a:off x="5412185" y="4200525"/>
            <a:ext cx="1367630" cy="753440"/>
          </a:xfrm>
          <a:prstGeom prst="bracketPair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grpSp>
        <p:nvGrpSpPr>
          <p:cNvPr id="27" name="그룹 26"/>
          <p:cNvGrpSpPr/>
          <p:nvPr/>
        </p:nvGrpSpPr>
        <p:grpSpPr>
          <a:xfrm>
            <a:off x="5645371" y="4235653"/>
            <a:ext cx="1091966" cy="412559"/>
            <a:chOff x="2113640" y="4314780"/>
            <a:chExt cx="1315261" cy="496923"/>
          </a:xfrm>
        </p:grpSpPr>
        <p:sp>
          <p:nvSpPr>
            <p:cNvPr id="28" name="직사각형 27"/>
            <p:cNvSpPr/>
            <p:nvPr/>
          </p:nvSpPr>
          <p:spPr>
            <a:xfrm>
              <a:off x="2113640" y="4314780"/>
              <a:ext cx="1245751" cy="2965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00" dirty="0" smtClean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Data acquisition</a:t>
              </a:r>
              <a:endParaRPr lang="ko-KR" altLang="en-US" sz="10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113640" y="4515132"/>
              <a:ext cx="1315261" cy="29657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00" dirty="0" smtClean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Data </a:t>
              </a:r>
              <a:r>
                <a:rPr lang="en-US" altLang="ko-KR" sz="1000" b="1" dirty="0" smtClean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Preprocess</a:t>
              </a:r>
              <a:endParaRPr lang="ko-KR" altLang="en-US" sz="1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7131976" y="4200525"/>
            <a:ext cx="1367630" cy="466567"/>
            <a:chOff x="1832770" y="4324350"/>
            <a:chExt cx="1647295" cy="561975"/>
          </a:xfrm>
        </p:grpSpPr>
        <p:sp>
          <p:nvSpPr>
            <p:cNvPr id="31" name="양쪽 대괄호 30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2193288" y="4366661"/>
              <a:ext cx="919447" cy="496923"/>
              <a:chOff x="2193288" y="4314780"/>
              <a:chExt cx="919447" cy="496923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2245421" y="4314780"/>
                <a:ext cx="815183" cy="2965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000" dirty="0" smtClean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Bar chart</a:t>
                </a:r>
                <a:endParaRPr lang="ko-KR" altLang="en-US" sz="10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2193288" y="4515132"/>
                <a:ext cx="919447" cy="2965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000" dirty="0" smtClean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Block Map</a:t>
                </a:r>
                <a:endParaRPr lang="ko-KR" altLang="en-US" sz="10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5" name="그룹 34"/>
          <p:cNvGrpSpPr/>
          <p:nvPr/>
        </p:nvGrpSpPr>
        <p:grpSpPr>
          <a:xfrm>
            <a:off x="8851767" y="4200525"/>
            <a:ext cx="1367630" cy="466567"/>
            <a:chOff x="1832770" y="4324350"/>
            <a:chExt cx="1647295" cy="561975"/>
          </a:xfrm>
        </p:grpSpPr>
        <p:sp>
          <p:nvSpPr>
            <p:cNvPr id="36" name="양쪽 대괄호 35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2401116" y="4442795"/>
              <a:ext cx="595073" cy="29657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00" dirty="0" smtClean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Video</a:t>
              </a:r>
              <a:endParaRPr lang="ko-KR" altLang="en-US" sz="10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1" name="직사각형 40"/>
          <p:cNvSpPr/>
          <p:nvPr/>
        </p:nvSpPr>
        <p:spPr>
          <a:xfrm>
            <a:off x="2240278" y="4396832"/>
            <a:ext cx="83227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Project Role</a:t>
            </a:r>
            <a:endParaRPr lang="ko-KR" altLang="en-US" sz="10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645371" y="4566917"/>
            <a:ext cx="91723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>
                <a:ln>
                  <a:solidFill>
                    <a:prstClr val="black">
                      <a:lumMod val="75000"/>
                      <a:lumOff val="25000"/>
                      <a:alpha val="30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Data </a:t>
            </a:r>
            <a:r>
              <a:rPr lang="en-US" altLang="ko-KR" sz="1000" dirty="0" smtClean="0">
                <a:ln>
                  <a:solidFill>
                    <a:prstClr val="black">
                      <a:lumMod val="75000"/>
                      <a:lumOff val="25000"/>
                      <a:alpha val="30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Storage</a:t>
            </a:r>
          </a:p>
          <a:p>
            <a:pPr lvl="0"/>
            <a:r>
              <a:rPr lang="en-US" altLang="ko-KR" sz="1000" dirty="0" smtClean="0">
                <a:ln>
                  <a:solidFill>
                    <a:prstClr val="black">
                      <a:lumMod val="75000"/>
                      <a:lumOff val="25000"/>
                      <a:alpha val="30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Data Analysis</a:t>
            </a:r>
          </a:p>
          <a:p>
            <a:pPr lvl="0"/>
            <a:endParaRPr lang="ko-KR" altLang="en-US" sz="1000" dirty="0">
              <a:ln>
                <a:solidFill>
                  <a:prstClr val="black">
                    <a:lumMod val="75000"/>
                    <a:lumOff val="25000"/>
                    <a:alpha val="30000"/>
                  </a:prst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51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Goal of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380814" y="2135264"/>
            <a:ext cx="22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Market </a:t>
            </a:r>
            <a:r>
              <a:rPr lang="en-US" altLang="ko-KR" sz="24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Analysis</a:t>
            </a:r>
            <a:r>
              <a:rPr lang="en-US" altLang="ko-KR" sz="2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77785" y="3198167"/>
            <a:ext cx="49821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Successful Marketing strategy 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858415" y="3966083"/>
            <a:ext cx="5332215" cy="2167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Define Characteristics </a:t>
            </a:r>
            <a:r>
              <a:rPr lang="en-US" altLang="ko-KR" sz="3200" b="1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of population by region </a:t>
            </a:r>
            <a:endParaRPr lang="en-US" altLang="ko-KR" sz="32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아래쪽 화살표 6"/>
          <p:cNvSpPr/>
          <p:nvPr/>
        </p:nvSpPr>
        <p:spPr>
          <a:xfrm>
            <a:off x="7008359" y="2737220"/>
            <a:ext cx="841829" cy="10885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95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811713" y="1608327"/>
            <a:ext cx="85685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1) Gender Ratio 	=&gt;  There is not a big difference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228" y="2154768"/>
            <a:ext cx="9245600" cy="415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18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828924" y="1608327"/>
            <a:ext cx="65365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 Age Ratio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=&gt; There is a slight difference 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2" y="2154768"/>
            <a:ext cx="9173028" cy="413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72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140" y="1968447"/>
            <a:ext cx="7701719" cy="4360099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5488515" y="1453354"/>
            <a:ext cx="1128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10s Male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443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4" y="1974997"/>
            <a:ext cx="7704406" cy="434478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87" y="1470932"/>
            <a:ext cx="1398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10s Female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229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4" y="1974997"/>
            <a:ext cx="7709027" cy="434478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488515" y="1453354"/>
            <a:ext cx="1128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46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"/>
          <a:stretch/>
        </p:blipFill>
        <p:spPr>
          <a:xfrm>
            <a:off x="2242454" y="1974998"/>
            <a:ext cx="7704406" cy="437526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87" y="1470932"/>
            <a:ext cx="1398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Female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521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5" y="1974998"/>
            <a:ext cx="7704406" cy="437482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488515" y="1453354"/>
            <a:ext cx="1128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036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6" y="1974998"/>
            <a:ext cx="7704406" cy="437482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87" y="1470932"/>
            <a:ext cx="1398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Female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370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5" y="1974998"/>
            <a:ext cx="7695976" cy="437482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488515" y="1453354"/>
            <a:ext cx="1128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5851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09900" y="3044279"/>
            <a:ext cx="61722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6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Project Synopsis</a:t>
            </a:r>
            <a:endParaRPr lang="ko-KR" altLang="en-US" sz="26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135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6" y="1974998"/>
            <a:ext cx="7695976" cy="430839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87" y="1470932"/>
            <a:ext cx="1398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Female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095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5" y="1974999"/>
            <a:ext cx="7695976" cy="4363872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488515" y="1453354"/>
            <a:ext cx="1128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194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5" y="1974999"/>
            <a:ext cx="7695976" cy="431581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87" y="1470932"/>
            <a:ext cx="1398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Female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566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6" y="1975000"/>
            <a:ext cx="7695976" cy="4353194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488515" y="1453354"/>
            <a:ext cx="1128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Male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353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5" y="1975000"/>
            <a:ext cx="7695976" cy="4363872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87" y="1470932"/>
            <a:ext cx="1398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0s Female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4057646" y="857291"/>
            <a:ext cx="4275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762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479545" y="1749961"/>
            <a:ext cx="7100021" cy="4524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Regional Population by age and gender  =&gt; “There is a difference “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630189" y="2691010"/>
            <a:ext cx="10931622" cy="3014465"/>
            <a:chOff x="1044075" y="1961362"/>
            <a:chExt cx="10009910" cy="2222118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4075" y="1981589"/>
              <a:ext cx="1584090" cy="1032722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9484" y="1961362"/>
              <a:ext cx="1612836" cy="1077197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2270" y="2000024"/>
              <a:ext cx="1621715" cy="1044645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0840" y="3144385"/>
              <a:ext cx="1577325" cy="1020970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4535" y="3144385"/>
              <a:ext cx="1615795" cy="1023929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7677" y="3085198"/>
              <a:ext cx="1603959" cy="1080157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47066" y="3106283"/>
              <a:ext cx="1606919" cy="1071279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3229" y="3132917"/>
              <a:ext cx="1589163" cy="10446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4763" y="3132917"/>
              <a:ext cx="1595080" cy="1050563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0680" y="1981589"/>
              <a:ext cx="1589163" cy="1059442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1983915"/>
              <a:ext cx="1601000" cy="1053523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1845" y="1988355"/>
              <a:ext cx="1603959" cy="10446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0811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771" y="1883229"/>
            <a:ext cx="6408665" cy="4212771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 rot="20011647">
            <a:off x="2824597" y="3481003"/>
            <a:ext cx="6892665" cy="8275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5111829" y="1343887"/>
            <a:ext cx="20937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Linear relationship</a:t>
            </a:r>
            <a:endParaRPr lang="ko-KR" altLang="en-US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4553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735771" y="1883229"/>
            <a:ext cx="6408665" cy="4212771"/>
            <a:chOff x="2735771" y="1883229"/>
            <a:chExt cx="6408665" cy="4212771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5771" y="1883229"/>
              <a:ext cx="6408665" cy="4212771"/>
            </a:xfrm>
            <a:prstGeom prst="rect">
              <a:avLst/>
            </a:prstGeom>
          </p:spPr>
        </p:pic>
        <p:sp>
          <p:nvSpPr>
            <p:cNvPr id="16" name="타원 15"/>
            <p:cNvSpPr/>
            <p:nvPr/>
          </p:nvSpPr>
          <p:spPr>
            <a:xfrm rot="21070121">
              <a:off x="4265823" y="4142369"/>
              <a:ext cx="1197273" cy="560614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 rot="20573944">
              <a:off x="5681372" y="3709307"/>
              <a:ext cx="1197273" cy="560614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 rot="19460779">
              <a:off x="7424044" y="2843079"/>
              <a:ext cx="1323056" cy="605444"/>
            </a:xfrm>
            <a:prstGeom prst="ellipse">
              <a:avLst/>
            </a:prstGeom>
            <a:solidFill>
              <a:srgbClr val="7030A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4997636" y="1514476"/>
            <a:ext cx="21823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Group five regions </a:t>
            </a:r>
            <a:endParaRPr lang="ko-KR" altLang="en-US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141516" y="960768"/>
            <a:ext cx="18460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Total 25 regions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4477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4538" t="17432" r="1616" b="66614"/>
          <a:stretch/>
        </p:blipFill>
        <p:spPr>
          <a:xfrm>
            <a:off x="304801" y="1877231"/>
            <a:ext cx="11436772" cy="1389886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3592707" y="3185160"/>
            <a:ext cx="4525133" cy="2931160"/>
            <a:chOff x="2735771" y="1883229"/>
            <a:chExt cx="6408665" cy="4212771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5771" y="1883229"/>
              <a:ext cx="6408665" cy="4212771"/>
            </a:xfrm>
            <a:prstGeom prst="rect">
              <a:avLst/>
            </a:prstGeom>
          </p:spPr>
        </p:pic>
        <p:sp>
          <p:nvSpPr>
            <p:cNvPr id="14" name="타원 13"/>
            <p:cNvSpPr/>
            <p:nvPr/>
          </p:nvSpPr>
          <p:spPr>
            <a:xfrm rot="20573944">
              <a:off x="5681372" y="3709307"/>
              <a:ext cx="1197273" cy="560614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타원 2"/>
          <p:cNvSpPr/>
          <p:nvPr/>
        </p:nvSpPr>
        <p:spPr>
          <a:xfrm>
            <a:off x="304800" y="2005542"/>
            <a:ext cx="2143760" cy="56663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304800" y="2616453"/>
            <a:ext cx="2143760" cy="56663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4412877" y="1999042"/>
            <a:ext cx="2143760" cy="56663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위쪽 화살표 6"/>
          <p:cNvSpPr/>
          <p:nvPr/>
        </p:nvSpPr>
        <p:spPr>
          <a:xfrm>
            <a:off x="5902239" y="4774692"/>
            <a:ext cx="386080" cy="406400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079302" y="6139759"/>
            <a:ext cx="2418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20s Female Population</a:t>
            </a:r>
            <a:endParaRPr lang="ko-KR" altLang="en-US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424371" y="5208029"/>
            <a:ext cx="1503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Do-Bong </a:t>
            </a:r>
            <a:r>
              <a:rPr lang="en-US" altLang="ko-KR" dirty="0" err="1" smtClean="0">
                <a:solidFill>
                  <a:srgbClr val="FF0000"/>
                </a:solidFill>
              </a:rPr>
              <a:t>Gu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980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54169" y="2154768"/>
            <a:ext cx="4525133" cy="2931160"/>
            <a:chOff x="3592707" y="3185160"/>
            <a:chExt cx="4525133" cy="2931160"/>
          </a:xfrm>
        </p:grpSpPr>
        <p:grpSp>
          <p:nvGrpSpPr>
            <p:cNvPr id="11" name="그룹 10"/>
            <p:cNvGrpSpPr/>
            <p:nvPr/>
          </p:nvGrpSpPr>
          <p:grpSpPr>
            <a:xfrm>
              <a:off x="3592707" y="3185160"/>
              <a:ext cx="4525133" cy="2931160"/>
              <a:chOff x="2735771" y="1883229"/>
              <a:chExt cx="6408665" cy="4212771"/>
            </a:xfrm>
          </p:grpSpPr>
          <p:pic>
            <p:nvPicPr>
              <p:cNvPr id="12" name="그림 1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35771" y="1883229"/>
                <a:ext cx="6408665" cy="4212771"/>
              </a:xfrm>
              <a:prstGeom prst="rect">
                <a:avLst/>
              </a:prstGeom>
            </p:spPr>
          </p:pic>
          <p:sp>
            <p:nvSpPr>
              <p:cNvPr id="14" name="타원 13"/>
              <p:cNvSpPr/>
              <p:nvPr/>
            </p:nvSpPr>
            <p:spPr>
              <a:xfrm rot="20573944">
                <a:off x="5681372" y="3709307"/>
                <a:ext cx="1197273" cy="560614"/>
              </a:xfrm>
              <a:prstGeom prst="ellipse">
                <a:avLst/>
              </a:prstGeom>
              <a:solidFill>
                <a:schemeClr val="accent2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위쪽 화살표 6"/>
            <p:cNvSpPr/>
            <p:nvPr/>
          </p:nvSpPr>
          <p:spPr>
            <a:xfrm>
              <a:off x="5902239" y="4774692"/>
              <a:ext cx="386080" cy="406400"/>
            </a:xfrm>
            <a:prstGeom prst="up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1847724" y="5263037"/>
            <a:ext cx="2418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20s Female Population</a:t>
            </a:r>
            <a:endParaRPr lang="ko-KR" altLang="en-US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945" y="1761389"/>
            <a:ext cx="3286404" cy="2169665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5347618" y="5328876"/>
            <a:ext cx="5506309" cy="57927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Gang-Nam, Jong-</a:t>
            </a:r>
            <a:r>
              <a:rPr lang="en-US" altLang="ko-KR" dirty="0" err="1" smtClean="0">
                <a:solidFill>
                  <a:schemeClr val="tx1"/>
                </a:solidFill>
              </a:rPr>
              <a:t>ro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en-US" altLang="ko-KR" b="1" dirty="0" smtClean="0">
                <a:solidFill>
                  <a:schemeClr val="tx1"/>
                </a:solidFill>
              </a:rPr>
              <a:t>Do-Bong</a:t>
            </a:r>
            <a:r>
              <a:rPr lang="en-US" altLang="ko-KR" dirty="0" smtClean="0">
                <a:solidFill>
                  <a:schemeClr val="tx1"/>
                </a:solidFill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Yong-san, </a:t>
            </a:r>
            <a:r>
              <a:rPr lang="en-US" altLang="ko-KR" dirty="0" err="1" smtClean="0">
                <a:solidFill>
                  <a:schemeClr val="tx1"/>
                </a:solidFill>
              </a:rPr>
              <a:t>Joong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아래쪽 화살표 14"/>
          <p:cNvSpPr/>
          <p:nvPr/>
        </p:nvSpPr>
        <p:spPr>
          <a:xfrm rot="18770785">
            <a:off x="4202180" y="3254808"/>
            <a:ext cx="193040" cy="2528839"/>
          </a:xfrm>
          <a:prstGeom prst="downArrow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아래쪽 화살표 19"/>
          <p:cNvSpPr/>
          <p:nvPr/>
        </p:nvSpPr>
        <p:spPr>
          <a:xfrm rot="10800000">
            <a:off x="7092123" y="4348786"/>
            <a:ext cx="665316" cy="737142"/>
          </a:xfrm>
          <a:prstGeom prst="downArrow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아래쪽 화살표 21"/>
          <p:cNvSpPr/>
          <p:nvPr/>
        </p:nvSpPr>
        <p:spPr>
          <a:xfrm rot="16200000">
            <a:off x="9005443" y="2695043"/>
            <a:ext cx="665316" cy="505764"/>
          </a:xfrm>
          <a:prstGeom prst="downArrow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9722135" y="2386312"/>
            <a:ext cx="18826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20s Female </a:t>
            </a:r>
          </a:p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Chicken Order</a:t>
            </a:r>
          </a:p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Average = ? 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2304772" y="4139159"/>
            <a:ext cx="1503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Do-Bong </a:t>
            </a:r>
            <a:r>
              <a:rPr lang="en-US" altLang="ko-KR" dirty="0" err="1" smtClean="0">
                <a:solidFill>
                  <a:srgbClr val="FF0000"/>
                </a:solidFill>
              </a:rPr>
              <a:t>Gu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057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Synopsis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Motivation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654064" y="2663772"/>
            <a:ext cx="6883872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How to </a:t>
            </a:r>
            <a:r>
              <a:rPr lang="en-US" altLang="ko-KR" sz="3600" b="1" dirty="0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attract </a:t>
            </a:r>
            <a:r>
              <a:rPr lang="en-US" altLang="ko-KR" sz="3600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customer?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3600" dirty="0" smtClean="0"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Who is </a:t>
            </a:r>
            <a:r>
              <a:rPr lang="en-US" altLang="ko-KR" sz="3600" b="1" dirty="0" smtClean="0">
                <a:solidFill>
                  <a:schemeClr val="accent2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potential</a:t>
            </a:r>
            <a:r>
              <a:rPr lang="en-US" altLang="ko-KR" sz="3600" dirty="0" smtClean="0">
                <a:solidFill>
                  <a:srgbClr val="FF000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3600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customer?</a:t>
            </a:r>
          </a:p>
        </p:txBody>
      </p:sp>
      <p:pic>
        <p:nvPicPr>
          <p:cNvPr id="1030" name="Picture 6" descr="pizza icon black png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371" y="427118"/>
            <a:ext cx="2642061" cy="264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noodle icon black png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75" y="2551837"/>
            <a:ext cx="2171989" cy="210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hicken leg icon black png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260" y="3868501"/>
            <a:ext cx="2904172" cy="290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64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712" y="1514476"/>
            <a:ext cx="6064705" cy="4811539"/>
          </a:xfrm>
          <a:prstGeom prst="rect">
            <a:avLst/>
          </a:prstGeom>
        </p:spPr>
      </p:pic>
      <p:sp>
        <p:nvSpPr>
          <p:cNvPr id="11" name="아래쪽 화살표 10"/>
          <p:cNvSpPr/>
          <p:nvPr/>
        </p:nvSpPr>
        <p:spPr>
          <a:xfrm rot="17078711">
            <a:off x="3946848" y="1878570"/>
            <a:ext cx="208358" cy="141048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아래쪽 화살표 21"/>
          <p:cNvSpPr/>
          <p:nvPr/>
        </p:nvSpPr>
        <p:spPr>
          <a:xfrm rot="16200000">
            <a:off x="3517747" y="3319184"/>
            <a:ext cx="208358" cy="141048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306640" y="3498969"/>
            <a:ext cx="159838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Do-Bong </a:t>
            </a:r>
            <a:r>
              <a:rPr lang="en-US" altLang="ko-KR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Gu</a:t>
            </a:r>
            <a:endParaRPr lang="en-US" altLang="ko-KR" dirty="0" smtClean="0">
              <a:ln>
                <a:solidFill>
                  <a:schemeClr val="tx1">
                    <a:alpha val="50000"/>
                  </a:schemeClr>
                </a:solidFill>
              </a:ln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20s Female </a:t>
            </a:r>
          </a:p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Chicken Order</a:t>
            </a:r>
          </a:p>
          <a:p>
            <a:endParaRPr lang="ko-KR" altLang="en-US" dirty="0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3"/>
          <a:srcRect l="66016" t="17432" r="1616" b="66614"/>
          <a:stretch/>
        </p:blipFill>
        <p:spPr>
          <a:xfrm>
            <a:off x="6198733" y="639925"/>
            <a:ext cx="5012895" cy="1389886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>
            <a:off x="1807753" y="2091983"/>
            <a:ext cx="159838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20s Female </a:t>
            </a:r>
          </a:p>
          <a:p>
            <a:r>
              <a:rPr lang="en-US" altLang="ko-KR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Chicken Order</a:t>
            </a:r>
          </a:p>
          <a:p>
            <a:r>
              <a:rPr lang="en-US" altLang="ko-KR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Average</a:t>
            </a:r>
            <a:endParaRPr lang="ko-KR" altLang="en-US" dirty="0"/>
          </a:p>
        </p:txBody>
      </p:sp>
      <p:pic>
        <p:nvPicPr>
          <p:cNvPr id="12296" name="Picture 8" descr="sad emoticon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8068" y="4905955"/>
            <a:ext cx="1235529" cy="1235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860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418400" y="3999585"/>
            <a:ext cx="159838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Do-Bong </a:t>
            </a:r>
            <a:r>
              <a:rPr lang="en-US" altLang="ko-KR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Gu</a:t>
            </a:r>
            <a:endParaRPr lang="en-US" altLang="ko-KR" dirty="0" smtClean="0">
              <a:ln>
                <a:solidFill>
                  <a:schemeClr val="tx1">
                    <a:alpha val="50000"/>
                  </a:schemeClr>
                </a:solidFill>
              </a:ln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20s Female </a:t>
            </a:r>
          </a:p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Chicken Order</a:t>
            </a:r>
          </a:p>
          <a:p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2105832" y="2571497"/>
            <a:ext cx="159838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20s Female </a:t>
            </a:r>
          </a:p>
          <a:p>
            <a:r>
              <a:rPr lang="en-US" altLang="ko-KR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Chicken Order</a:t>
            </a:r>
          </a:p>
          <a:p>
            <a:r>
              <a:rPr lang="en-US" altLang="ko-KR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Average</a:t>
            </a:r>
            <a:endParaRPr lang="ko-KR" altLang="en-US" dirty="0"/>
          </a:p>
        </p:txBody>
      </p:sp>
      <p:pic>
        <p:nvPicPr>
          <p:cNvPr id="12296" name="Picture 8" descr="sad emoticonì ëí ì´ë¯¸ì§ ê²ìê²°ê³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8068" y="4905955"/>
            <a:ext cx="1235529" cy="1235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558" y="1579009"/>
            <a:ext cx="5867400" cy="45624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360" y="761495"/>
            <a:ext cx="4723765" cy="621548"/>
          </a:xfrm>
          <a:prstGeom prst="rect">
            <a:avLst/>
          </a:prstGeom>
        </p:spPr>
      </p:pic>
      <p:sp>
        <p:nvSpPr>
          <p:cNvPr id="14" name="아래쪽 화살표 13"/>
          <p:cNvSpPr/>
          <p:nvPr/>
        </p:nvSpPr>
        <p:spPr>
          <a:xfrm rot="17078711">
            <a:off x="4533600" y="2519081"/>
            <a:ext cx="208358" cy="197541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아래쪽 화살표 14"/>
          <p:cNvSpPr/>
          <p:nvPr/>
        </p:nvSpPr>
        <p:spPr>
          <a:xfrm rot="16200000">
            <a:off x="4208479" y="3400625"/>
            <a:ext cx="208358" cy="239825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60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Market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640" y="2139970"/>
            <a:ext cx="5560287" cy="3531069"/>
          </a:xfrm>
          <a:prstGeom prst="rect">
            <a:avLst/>
          </a:prstGeom>
        </p:spPr>
      </p:pic>
      <p:sp>
        <p:nvSpPr>
          <p:cNvPr id="15" name="타원 14"/>
          <p:cNvSpPr/>
          <p:nvPr/>
        </p:nvSpPr>
        <p:spPr>
          <a:xfrm>
            <a:off x="3775712" y="2583191"/>
            <a:ext cx="811528" cy="784407"/>
          </a:xfrm>
          <a:prstGeom prst="ellipse">
            <a:avLst/>
          </a:prstGeom>
          <a:noFill/>
          <a:ln w="76200" cap="flat" cmpd="sng" algn="ctr">
            <a:solidFill>
              <a:schemeClr val="accent6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아래쪽 화살표 15"/>
          <p:cNvSpPr/>
          <p:nvPr/>
        </p:nvSpPr>
        <p:spPr>
          <a:xfrm rot="7142507">
            <a:off x="5835928" y="2230693"/>
            <a:ext cx="538970" cy="3632610"/>
          </a:xfrm>
          <a:prstGeom prst="downArrow">
            <a:avLst/>
          </a:prstGeom>
          <a:solidFill>
            <a:schemeClr val="accent6">
              <a:alpha val="7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/>
          <p:cNvGrpSpPr/>
          <p:nvPr/>
        </p:nvGrpSpPr>
        <p:grpSpPr>
          <a:xfrm>
            <a:off x="5488515" y="990898"/>
            <a:ext cx="2994172" cy="975829"/>
            <a:chOff x="7576290" y="917414"/>
            <a:chExt cx="2994172" cy="975829"/>
          </a:xfrm>
        </p:grpSpPr>
        <p:grpSp>
          <p:nvGrpSpPr>
            <p:cNvPr id="14" name="그룹 13"/>
            <p:cNvGrpSpPr/>
            <p:nvPr/>
          </p:nvGrpSpPr>
          <p:grpSpPr>
            <a:xfrm>
              <a:off x="7576290" y="917414"/>
              <a:ext cx="2788777" cy="975829"/>
              <a:chOff x="8003010" y="3657366"/>
              <a:chExt cx="2788777" cy="975829"/>
            </a:xfrm>
          </p:grpSpPr>
          <p:sp>
            <p:nvSpPr>
              <p:cNvPr id="11" name="직사각형 10"/>
              <p:cNvSpPr/>
              <p:nvPr/>
            </p:nvSpPr>
            <p:spPr>
              <a:xfrm>
                <a:off x="8003010" y="3657366"/>
                <a:ext cx="278877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dirty="0" smtClean="0">
                    <a:ln>
                      <a:solidFill>
                        <a:schemeClr val="tx1">
                          <a:alpha val="50000"/>
                        </a:schemeClr>
                      </a:solidFill>
                    </a:ln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Number of Chicken Order </a:t>
                </a:r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8003010" y="4263863"/>
                <a:ext cx="265412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dirty="0" smtClean="0">
                    <a:ln>
                      <a:solidFill>
                        <a:schemeClr val="tx1">
                          <a:alpha val="50000"/>
                        </a:schemeClr>
                      </a:solidFill>
                    </a:ln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Number of Chicken Store</a:t>
                </a:r>
              </a:p>
            </p:txBody>
          </p:sp>
          <p:cxnSp>
            <p:nvCxnSpPr>
              <p:cNvPr id="8" name="직선 연결선 7"/>
              <p:cNvCxnSpPr/>
              <p:nvPr/>
            </p:nvCxnSpPr>
            <p:spPr>
              <a:xfrm>
                <a:off x="8003010" y="4145280"/>
                <a:ext cx="2600857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8" name="아래쪽 화살표 17"/>
            <p:cNvSpPr/>
            <p:nvPr/>
          </p:nvSpPr>
          <p:spPr>
            <a:xfrm>
              <a:off x="10319889" y="1013628"/>
              <a:ext cx="250573" cy="783400"/>
            </a:xfrm>
            <a:prstGeom prst="downArrow">
              <a:avLst/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9394824" y="1360230"/>
            <a:ext cx="1510310" cy="597234"/>
            <a:chOff x="7643615" y="2583191"/>
            <a:chExt cx="1510310" cy="597234"/>
          </a:xfrm>
        </p:grpSpPr>
        <p:sp>
          <p:nvSpPr>
            <p:cNvPr id="17" name="직사각형 16"/>
            <p:cNvSpPr/>
            <p:nvPr/>
          </p:nvSpPr>
          <p:spPr>
            <a:xfrm>
              <a:off x="7643615" y="2811093"/>
              <a:ext cx="13102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tx1">
                        <a:alpha val="50000"/>
                      </a:schemeClr>
                    </a:solidFill>
                  </a:ln>
                  <a:latin typeface="-윤고딕310" panose="02030504000101010101" pitchFamily="18" charset="-127"/>
                  <a:ea typeface="-윤고딕310" panose="02030504000101010101" pitchFamily="18" charset="-127"/>
                </a:rPr>
                <a:t>Red Ocean</a:t>
              </a:r>
              <a:endParaRPr lang="en-US" altLang="ko-KR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  <p:sp>
          <p:nvSpPr>
            <p:cNvPr id="19" name="아래쪽 화살표 18"/>
            <p:cNvSpPr/>
            <p:nvPr/>
          </p:nvSpPr>
          <p:spPr>
            <a:xfrm rot="10800000">
              <a:off x="8903352" y="2583191"/>
              <a:ext cx="250573" cy="506147"/>
            </a:xfrm>
            <a:prstGeom prst="downArrow">
              <a:avLst/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직사각형 21"/>
          <p:cNvSpPr/>
          <p:nvPr/>
        </p:nvSpPr>
        <p:spPr>
          <a:xfrm>
            <a:off x="7882503" y="4841154"/>
            <a:ext cx="400378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Do-Bong </a:t>
            </a:r>
            <a:r>
              <a:rPr lang="en-US" altLang="ko-KR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Gu</a:t>
            </a:r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 is </a:t>
            </a:r>
            <a:r>
              <a:rPr lang="en-US" altLang="ko-KR" b="1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solidFill>
                  <a:srgbClr val="FF0000"/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Red Ocean </a:t>
            </a:r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of chicken</a:t>
            </a:r>
          </a:p>
          <a:p>
            <a:endParaRPr lang="en-US" altLang="ko-KR" dirty="0" smtClean="0">
              <a:ln>
                <a:solidFill>
                  <a:schemeClr val="tx1">
                    <a:alpha val="50000"/>
                  </a:schemeClr>
                </a:solidFill>
              </a:ln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endParaRPr lang="en-US" altLang="ko-KR" dirty="0" smtClean="0">
              <a:ln>
                <a:solidFill>
                  <a:schemeClr val="tx1">
                    <a:alpha val="50000"/>
                  </a:schemeClr>
                </a:solidFill>
              </a:ln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047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Goal of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380814" y="2135264"/>
            <a:ext cx="2287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Market </a:t>
            </a:r>
            <a:r>
              <a:rPr lang="en-US" altLang="ko-KR" sz="24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Analysis</a:t>
            </a:r>
            <a:r>
              <a:rPr lang="en-US" altLang="ko-KR" sz="2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80814" y="4319340"/>
            <a:ext cx="5487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Current consumption pattern </a:t>
            </a:r>
            <a:r>
              <a:rPr lang="en-US" altLang="ko-KR" sz="24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analysis</a:t>
            </a:r>
            <a:endParaRPr lang="en-US" altLang="ko-KR" sz="2400" b="1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77785" y="3198167"/>
            <a:ext cx="49821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Successful Marketing strategy </a:t>
            </a:r>
          </a:p>
        </p:txBody>
      </p:sp>
      <p:sp>
        <p:nvSpPr>
          <p:cNvPr id="9" name="왼쪽 대괄호 8"/>
          <p:cNvSpPr/>
          <p:nvPr/>
        </p:nvSpPr>
        <p:spPr>
          <a:xfrm>
            <a:off x="5714942" y="2366096"/>
            <a:ext cx="244958" cy="2184076"/>
          </a:xfrm>
          <a:prstGeom prst="leftBracket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460220" y="4767943"/>
            <a:ext cx="530723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83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Consumer Pattern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66" y="2055831"/>
            <a:ext cx="11330668" cy="357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01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Consumer Pattern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b="14024"/>
          <a:stretch/>
        </p:blipFill>
        <p:spPr>
          <a:xfrm>
            <a:off x="430666" y="2060475"/>
            <a:ext cx="11330668" cy="3070325"/>
          </a:xfrm>
          <a:prstGeom prst="rect">
            <a:avLst/>
          </a:prstGeom>
        </p:spPr>
      </p:pic>
      <p:sp>
        <p:nvSpPr>
          <p:cNvPr id="2" name="타원 1"/>
          <p:cNvSpPr/>
          <p:nvPr/>
        </p:nvSpPr>
        <p:spPr>
          <a:xfrm>
            <a:off x="2448560" y="3065456"/>
            <a:ext cx="1838960" cy="858736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t="87243" r="52297" b="647"/>
          <a:stretch/>
        </p:blipFill>
        <p:spPr>
          <a:xfrm>
            <a:off x="237069" y="5441499"/>
            <a:ext cx="11110870" cy="888963"/>
          </a:xfrm>
          <a:prstGeom prst="rect">
            <a:avLst/>
          </a:prstGeom>
        </p:spPr>
      </p:pic>
      <p:sp>
        <p:nvSpPr>
          <p:cNvPr id="9" name="타원 8"/>
          <p:cNvSpPr/>
          <p:nvPr/>
        </p:nvSpPr>
        <p:spPr>
          <a:xfrm>
            <a:off x="2828924" y="5740400"/>
            <a:ext cx="1255396" cy="59006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998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Consumer Pattern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b="14024"/>
          <a:stretch/>
        </p:blipFill>
        <p:spPr>
          <a:xfrm>
            <a:off x="430666" y="2060475"/>
            <a:ext cx="11330668" cy="3070325"/>
          </a:xfrm>
          <a:prstGeom prst="rect">
            <a:avLst/>
          </a:prstGeom>
        </p:spPr>
      </p:pic>
      <p:sp>
        <p:nvSpPr>
          <p:cNvPr id="2" name="타원 1"/>
          <p:cNvSpPr/>
          <p:nvPr/>
        </p:nvSpPr>
        <p:spPr>
          <a:xfrm>
            <a:off x="4521200" y="2939281"/>
            <a:ext cx="3484880" cy="1171264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t="87243" r="52297" b="647"/>
          <a:stretch/>
        </p:blipFill>
        <p:spPr>
          <a:xfrm>
            <a:off x="237069" y="5441499"/>
            <a:ext cx="11110870" cy="888963"/>
          </a:xfrm>
          <a:prstGeom prst="rect">
            <a:avLst/>
          </a:prstGeom>
        </p:spPr>
      </p:pic>
      <p:sp>
        <p:nvSpPr>
          <p:cNvPr id="9" name="타원 8"/>
          <p:cNvSpPr/>
          <p:nvPr/>
        </p:nvSpPr>
        <p:spPr>
          <a:xfrm>
            <a:off x="4180204" y="5740400"/>
            <a:ext cx="2728596" cy="59006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2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Consumer Pattern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b="14024"/>
          <a:stretch/>
        </p:blipFill>
        <p:spPr>
          <a:xfrm>
            <a:off x="430666" y="2060475"/>
            <a:ext cx="11330668" cy="3070325"/>
          </a:xfrm>
          <a:prstGeom prst="rect">
            <a:avLst/>
          </a:prstGeom>
        </p:spPr>
      </p:pic>
      <p:sp>
        <p:nvSpPr>
          <p:cNvPr id="2" name="타원 1"/>
          <p:cNvSpPr/>
          <p:nvPr/>
        </p:nvSpPr>
        <p:spPr>
          <a:xfrm>
            <a:off x="8854633" y="3171463"/>
            <a:ext cx="1782501" cy="821803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t="87243" r="52297" b="647"/>
          <a:stretch/>
        </p:blipFill>
        <p:spPr>
          <a:xfrm>
            <a:off x="237069" y="5441499"/>
            <a:ext cx="11110870" cy="888963"/>
          </a:xfrm>
          <a:prstGeom prst="rect">
            <a:avLst/>
          </a:prstGeom>
        </p:spPr>
      </p:pic>
      <p:sp>
        <p:nvSpPr>
          <p:cNvPr id="9" name="타원 8"/>
          <p:cNvSpPr/>
          <p:nvPr/>
        </p:nvSpPr>
        <p:spPr>
          <a:xfrm>
            <a:off x="8530543" y="5740400"/>
            <a:ext cx="2314936" cy="59006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9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Consumer Pattern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99" y="1990043"/>
            <a:ext cx="11732650" cy="3577637"/>
          </a:xfrm>
          <a:prstGeom prst="rect">
            <a:avLst/>
          </a:prstGeom>
        </p:spPr>
      </p:pic>
      <p:sp>
        <p:nvSpPr>
          <p:cNvPr id="7" name="타원 6"/>
          <p:cNvSpPr/>
          <p:nvPr/>
        </p:nvSpPr>
        <p:spPr>
          <a:xfrm>
            <a:off x="8461094" y="3429000"/>
            <a:ext cx="3356658" cy="94623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8218025" y="2430684"/>
            <a:ext cx="243069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400049" y="2860876"/>
            <a:ext cx="243069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469498" y="2422968"/>
            <a:ext cx="243069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511040" y="5666727"/>
            <a:ext cx="7132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=&gt; It is effective to open event for 20s female on weekend</a:t>
            </a:r>
            <a:endParaRPr lang="ko-KR" altLang="en-US" sz="2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891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rcRect t="38296" r="2500" b="6593"/>
          <a:stretch/>
        </p:blipFill>
        <p:spPr>
          <a:xfrm>
            <a:off x="237068" y="1782862"/>
            <a:ext cx="11283832" cy="358768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Data Analysis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Consumer Pattern Analysis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6684378" y="3358048"/>
            <a:ext cx="3356658" cy="94623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7982093" y="2291784"/>
            <a:ext cx="243069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451941" y="2737216"/>
            <a:ext cx="243069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498240" y="2299308"/>
            <a:ext cx="243069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637922" y="5545077"/>
            <a:ext cx="854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=&gt; It is effective to open event for 40s male on Friday and </a:t>
            </a:r>
            <a:r>
              <a:rPr lang="en-US" altLang="ko-KR" sz="20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sunday</a:t>
            </a:r>
            <a:endParaRPr lang="ko-KR" altLang="en-US" sz="2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113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Synopsis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Motivation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395279" y="1814068"/>
            <a:ext cx="340144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We need …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53901" y="3321252"/>
            <a:ext cx="37038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Market </a:t>
            </a:r>
            <a:r>
              <a:rPr lang="en-US" altLang="ko-KR" sz="3600" b="1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Analysis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6088602" y="3381830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Current </a:t>
            </a:r>
            <a:r>
              <a:rPr lang="en-US" altLang="ko-KR" sz="2800" b="1" dirty="0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Consumption Pattern </a:t>
            </a:r>
            <a:r>
              <a:rPr lang="en-US" altLang="ko-KR" sz="2800" b="1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Analysis</a:t>
            </a:r>
            <a:endParaRPr lang="en-US" altLang="ko-KR" sz="2800" b="1" dirty="0"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663671" y="3259696"/>
            <a:ext cx="5868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&amp;</a:t>
            </a:r>
          </a:p>
        </p:txBody>
      </p:sp>
    </p:spTree>
    <p:extLst>
      <p:ext uri="{BB962C8B-B14F-4D97-AF65-F5344CB8AC3E}">
        <p14:creationId xmlns:p14="http://schemas.microsoft.com/office/powerpoint/2010/main" val="2823530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09900" y="3105239"/>
            <a:ext cx="61722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6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Optimization</a:t>
            </a:r>
            <a:endParaRPr lang="ko-KR" altLang="en-US" sz="26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6078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Optimization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Bar Chart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9557" r="82" b="36222"/>
          <a:stretch/>
        </p:blipFill>
        <p:spPr>
          <a:xfrm>
            <a:off x="778926" y="2154768"/>
            <a:ext cx="10634148" cy="324612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60151" r="53167" b="35186"/>
          <a:stretch/>
        </p:blipFill>
        <p:spPr>
          <a:xfrm>
            <a:off x="778925" y="4998720"/>
            <a:ext cx="10634149" cy="59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5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64" r="54833"/>
          <a:stretch/>
        </p:blipFill>
        <p:spPr>
          <a:xfrm>
            <a:off x="1228570" y="2881465"/>
            <a:ext cx="4540932" cy="298139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Optimization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Bar Chart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2486438" y="1608327"/>
            <a:ext cx="2658562" cy="1273138"/>
            <a:chOff x="2153814" y="1608327"/>
            <a:chExt cx="2658562" cy="1273138"/>
          </a:xfrm>
        </p:grpSpPr>
        <p:pic>
          <p:nvPicPr>
            <p:cNvPr id="10244" name="Picture 4" descr="ê´ë ¨ ì´ë¯¸ì§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3814" y="1608327"/>
              <a:ext cx="1788795" cy="9301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281995" y="2358245"/>
              <a:ext cx="15303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rgbClr val="3C3A3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SQL</a:t>
              </a:r>
              <a:endParaRPr lang="ko-KR" altLang="en-US" sz="4800" b="1" dirty="0">
                <a:solidFill>
                  <a:srgbClr val="3C3A3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7720518" y="1608963"/>
            <a:ext cx="3120846" cy="1273138"/>
            <a:chOff x="7569768" y="1608327"/>
            <a:chExt cx="3120846" cy="1273138"/>
          </a:xfrm>
        </p:grpSpPr>
        <p:pic>
          <p:nvPicPr>
            <p:cNvPr id="9" name="Picture 4" descr="ê´ë ¨ ì´ë¯¸ì§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768" y="1608327"/>
              <a:ext cx="1788795" cy="9301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8727225" y="2358245"/>
              <a:ext cx="19633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err="1" smtClean="0">
                  <a:solidFill>
                    <a:srgbClr val="3C3A3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DataFrame</a:t>
              </a:r>
              <a:endParaRPr lang="ko-KR" altLang="en-US" sz="4800" b="1" dirty="0">
                <a:solidFill>
                  <a:srgbClr val="3C3A3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1" r="51833"/>
          <a:stretch/>
        </p:blipFill>
        <p:spPr>
          <a:xfrm>
            <a:off x="6701809" y="2997049"/>
            <a:ext cx="4770454" cy="2890106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187619" y="6051053"/>
            <a:ext cx="26228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Time: 0.150185108185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7775619" y="6045453"/>
            <a:ext cx="26228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Time: 0.113816022873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517421" y="3289780"/>
            <a:ext cx="115715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&lt;</a:t>
            </a:r>
            <a:endParaRPr lang="ko-KR" altLang="en-US" sz="11500" dirty="0"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421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Optimization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Block Map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4593" r="72167" b="57407"/>
          <a:stretch/>
        </p:blipFill>
        <p:spPr>
          <a:xfrm>
            <a:off x="2483405" y="2104244"/>
            <a:ext cx="7225189" cy="408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2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09" b="-1"/>
          <a:stretch/>
        </p:blipFill>
        <p:spPr>
          <a:xfrm>
            <a:off x="6580144" y="2997050"/>
            <a:ext cx="4892118" cy="286581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Optimization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Block Map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2486438" y="1608327"/>
            <a:ext cx="2658562" cy="1273138"/>
            <a:chOff x="2153814" y="1608327"/>
            <a:chExt cx="2658562" cy="1273138"/>
          </a:xfrm>
        </p:grpSpPr>
        <p:pic>
          <p:nvPicPr>
            <p:cNvPr id="10244" name="Picture 4" descr="ê´ë ¨ ì´ë¯¸ì§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3814" y="1608327"/>
              <a:ext cx="1788795" cy="9301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281995" y="2358245"/>
              <a:ext cx="15303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rgbClr val="3C3A3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SQL</a:t>
              </a:r>
              <a:endParaRPr lang="ko-KR" altLang="en-US" sz="4800" b="1" dirty="0">
                <a:solidFill>
                  <a:srgbClr val="3C3A3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7720518" y="1608963"/>
            <a:ext cx="3120846" cy="1273138"/>
            <a:chOff x="7569768" y="1608327"/>
            <a:chExt cx="3120846" cy="1273138"/>
          </a:xfrm>
        </p:grpSpPr>
        <p:pic>
          <p:nvPicPr>
            <p:cNvPr id="9" name="Picture 4" descr="ê´ë ¨ ì´ë¯¸ì§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768" y="1608327"/>
              <a:ext cx="1788795" cy="9301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8727225" y="2358245"/>
              <a:ext cx="19633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err="1" smtClean="0">
                  <a:solidFill>
                    <a:srgbClr val="3C3A3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DataFrame</a:t>
              </a:r>
              <a:endParaRPr lang="ko-KR" altLang="en-US" sz="4800" b="1" dirty="0">
                <a:solidFill>
                  <a:srgbClr val="3C3A3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2187619" y="6051053"/>
            <a:ext cx="26228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Time</a:t>
            </a:r>
            <a:r>
              <a:rPr lang="en-US" altLang="ko-KR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: 0.134809017181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7775619" y="6045453"/>
            <a:ext cx="26228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Time</a:t>
            </a:r>
            <a:r>
              <a:rPr lang="en-US" altLang="ko-KR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: 0.404083013535</a:t>
            </a:r>
            <a:endParaRPr lang="ko-KR" altLang="en-US" dirty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68" b="9255"/>
          <a:stretch/>
        </p:blipFill>
        <p:spPr>
          <a:xfrm>
            <a:off x="1464091" y="2881465"/>
            <a:ext cx="4301056" cy="276041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87"/>
          <a:stretch/>
        </p:blipFill>
        <p:spPr>
          <a:xfrm>
            <a:off x="1407858" y="5622023"/>
            <a:ext cx="2096199" cy="280856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5706309" y="3491975"/>
            <a:ext cx="77938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&gt;</a:t>
            </a:r>
            <a:endParaRPr lang="ko-KR" altLang="en-US" sz="9600" dirty="0"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102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09900" y="3072854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Thank You</a:t>
            </a:r>
            <a:endParaRPr lang="ko-KR" altLang="en-US" sz="32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9393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ê´ë ¨ ì´ë¯¸ì§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26" y="1730461"/>
            <a:ext cx="11837242" cy="495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Synopsis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Motivation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69333" y="1730461"/>
            <a:ext cx="11853333" cy="4958206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553901" y="1730461"/>
            <a:ext cx="30296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Market</a:t>
            </a:r>
            <a:r>
              <a:rPr lang="en-US" altLang="ko-KR" sz="2800" b="1" dirty="0">
                <a:solidFill>
                  <a:srgbClr val="FFFFFF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Analysis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53900" y="2901513"/>
            <a:ext cx="96966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We</a:t>
            </a:r>
            <a:r>
              <a:rPr lang="en-US" altLang="ko-KR" sz="2400" dirty="0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focused</a:t>
            </a:r>
            <a:r>
              <a:rPr lang="en-US" altLang="ko-KR" sz="2400" dirty="0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400" b="1" dirty="0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Seoul</a:t>
            </a:r>
            <a:r>
              <a:rPr lang="en-US" altLang="ko-KR" sz="2400" b="1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</a:p>
          <a:p>
            <a:endParaRPr lang="en-US" altLang="ko-KR" sz="2400" b="1" dirty="0" smtClean="0"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-&gt;look </a:t>
            </a:r>
            <a:r>
              <a:rPr lang="en-US" altLang="ko-KR" sz="2400" dirty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for the </a:t>
            </a:r>
            <a:r>
              <a:rPr lang="en-US" altLang="ko-KR" sz="2400" b="1" dirty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characteristics</a:t>
            </a:r>
            <a:r>
              <a:rPr lang="en-US" altLang="ko-KR" sz="2400" dirty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of </a:t>
            </a:r>
            <a:r>
              <a:rPr lang="en-US" altLang="ko-KR" sz="2400" b="1" dirty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Seoul</a:t>
            </a:r>
            <a:r>
              <a:rPr lang="en-US" altLang="ko-KR" sz="2400" dirty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area.</a:t>
            </a:r>
            <a:endParaRPr lang="en-US" altLang="ko-KR" sz="2400" b="1" dirty="0" smtClean="0"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endParaRPr lang="en-US" altLang="ko-KR" sz="2400" dirty="0" smtClean="0"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Ex) like… What </a:t>
            </a:r>
            <a:r>
              <a:rPr lang="en-US" altLang="ko-KR" sz="2400" dirty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are the </a:t>
            </a:r>
            <a:r>
              <a:rPr lang="en-US" altLang="ko-KR" sz="2400" b="1" dirty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characteristics</a:t>
            </a:r>
            <a:r>
              <a:rPr lang="en-US" altLang="ko-KR" sz="2400" dirty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of </a:t>
            </a:r>
            <a:r>
              <a:rPr lang="en-US" altLang="ko-KR" sz="2400" b="1" dirty="0" err="1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Gwang-jin</a:t>
            </a:r>
            <a:r>
              <a:rPr lang="en-US" altLang="ko-KR" sz="2400" dirty="0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400" b="1" dirty="0" err="1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Gu</a:t>
            </a:r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?</a:t>
            </a:r>
            <a:endParaRPr lang="ko-KR" altLang="en-US" sz="2400" dirty="0"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539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ê´ë ¨ ì´ë¯¸ì§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26" y="1737205"/>
            <a:ext cx="11837242" cy="4958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169335" y="169332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Synopsis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Motivation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69334" y="1737205"/>
            <a:ext cx="11853333" cy="4958206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2400" dirty="0"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553901" y="1730461"/>
            <a:ext cx="72660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Current Consumption Pattern </a:t>
            </a:r>
            <a:r>
              <a:rPr lang="en-US" altLang="ko-KR" sz="2800" b="1" dirty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Analysis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21094" y="3456487"/>
            <a:ext cx="9696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Who </a:t>
            </a:r>
            <a:r>
              <a:rPr lang="en-US" altLang="ko-KR" sz="2400" dirty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is </a:t>
            </a:r>
            <a:r>
              <a:rPr lang="en-US" altLang="ko-KR" sz="2400" b="1" dirty="0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main customer </a:t>
            </a:r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of </a:t>
            </a:r>
            <a:r>
              <a:rPr lang="en-US" altLang="ko-KR" sz="2400" dirty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our pizza </a:t>
            </a:r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store?</a:t>
            </a:r>
          </a:p>
          <a:p>
            <a:endParaRPr lang="en-US" altLang="ko-KR" sz="2400" dirty="0" smtClean="0"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When they </a:t>
            </a:r>
            <a:r>
              <a:rPr lang="en-US" altLang="ko-KR" sz="2400" dirty="0" smtClean="0">
                <a:solidFill>
                  <a:srgbClr val="F37726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usually visit</a:t>
            </a:r>
            <a:r>
              <a:rPr lang="en-US" altLang="ko-KR" sz="2400" dirty="0" smtClean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?</a:t>
            </a:r>
            <a:endParaRPr lang="ko-KR" altLang="en-US" sz="2400" dirty="0"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553901" y="3456487"/>
            <a:ext cx="7713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Ex) </a:t>
            </a:r>
          </a:p>
        </p:txBody>
      </p:sp>
    </p:spTree>
    <p:extLst>
      <p:ext uri="{BB962C8B-B14F-4D97-AF65-F5344CB8AC3E}">
        <p14:creationId xmlns:p14="http://schemas.microsoft.com/office/powerpoint/2010/main" val="248792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Synopsis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Project Role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-76200" y="2893289"/>
            <a:ext cx="12389421" cy="3555789"/>
            <a:chOff x="0" y="2311400"/>
            <a:chExt cx="12389421" cy="3555789"/>
          </a:xfrm>
        </p:grpSpPr>
        <p:grpSp>
          <p:nvGrpSpPr>
            <p:cNvPr id="50" name="그룹 49"/>
            <p:cNvGrpSpPr/>
            <p:nvPr/>
          </p:nvGrpSpPr>
          <p:grpSpPr>
            <a:xfrm>
              <a:off x="1050924" y="2311400"/>
              <a:ext cx="2209800" cy="2971800"/>
              <a:chOff x="2755900" y="1905000"/>
              <a:chExt cx="6299200" cy="2971800"/>
            </a:xfrm>
          </p:grpSpPr>
          <p:cxnSp>
            <p:nvCxnSpPr>
              <p:cNvPr id="77" name="직선 연결선 76"/>
              <p:cNvCxnSpPr/>
              <p:nvPr/>
            </p:nvCxnSpPr>
            <p:spPr>
              <a:xfrm>
                <a:off x="2755900" y="1905000"/>
                <a:ext cx="6299200" cy="0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/>
              <p:cNvCxnSpPr/>
              <p:nvPr/>
            </p:nvCxnSpPr>
            <p:spPr>
              <a:xfrm>
                <a:off x="2755900" y="4876800"/>
                <a:ext cx="6299200" cy="0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그룹 50"/>
            <p:cNvGrpSpPr/>
            <p:nvPr/>
          </p:nvGrpSpPr>
          <p:grpSpPr>
            <a:xfrm>
              <a:off x="3710514" y="2311400"/>
              <a:ext cx="2209800" cy="2971800"/>
              <a:chOff x="2755900" y="1905000"/>
              <a:chExt cx="6299200" cy="2971800"/>
            </a:xfrm>
          </p:grpSpPr>
          <p:cxnSp>
            <p:nvCxnSpPr>
              <p:cNvPr id="75" name="직선 연결선 74"/>
              <p:cNvCxnSpPr/>
              <p:nvPr/>
            </p:nvCxnSpPr>
            <p:spPr>
              <a:xfrm>
                <a:off x="2755900" y="1905000"/>
                <a:ext cx="6299200" cy="0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/>
              <p:nvPr/>
            </p:nvCxnSpPr>
            <p:spPr>
              <a:xfrm>
                <a:off x="2755900" y="4876800"/>
                <a:ext cx="6299200" cy="0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그룹 51"/>
            <p:cNvGrpSpPr/>
            <p:nvPr/>
          </p:nvGrpSpPr>
          <p:grpSpPr>
            <a:xfrm>
              <a:off x="6370104" y="2311400"/>
              <a:ext cx="2209800" cy="2971800"/>
              <a:chOff x="2755900" y="1905000"/>
              <a:chExt cx="6299200" cy="2971800"/>
            </a:xfrm>
          </p:grpSpPr>
          <p:cxnSp>
            <p:nvCxnSpPr>
              <p:cNvPr id="73" name="직선 연결선 72"/>
              <p:cNvCxnSpPr/>
              <p:nvPr/>
            </p:nvCxnSpPr>
            <p:spPr>
              <a:xfrm>
                <a:off x="2755900" y="1905000"/>
                <a:ext cx="6299200" cy="0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직선 연결선 73"/>
              <p:cNvCxnSpPr/>
              <p:nvPr/>
            </p:nvCxnSpPr>
            <p:spPr>
              <a:xfrm>
                <a:off x="2755900" y="4876800"/>
                <a:ext cx="6299200" cy="0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그룹 52"/>
            <p:cNvGrpSpPr/>
            <p:nvPr/>
          </p:nvGrpSpPr>
          <p:grpSpPr>
            <a:xfrm>
              <a:off x="9029694" y="2311400"/>
              <a:ext cx="2209800" cy="2971800"/>
              <a:chOff x="2755900" y="1905000"/>
              <a:chExt cx="6299200" cy="2971800"/>
            </a:xfrm>
          </p:grpSpPr>
          <p:cxnSp>
            <p:nvCxnSpPr>
              <p:cNvPr id="71" name="직선 연결선 70"/>
              <p:cNvCxnSpPr/>
              <p:nvPr/>
            </p:nvCxnSpPr>
            <p:spPr>
              <a:xfrm>
                <a:off x="2755900" y="1905000"/>
                <a:ext cx="6299200" cy="0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직선 연결선 71"/>
              <p:cNvCxnSpPr/>
              <p:nvPr/>
            </p:nvCxnSpPr>
            <p:spPr>
              <a:xfrm>
                <a:off x="2755900" y="4876800"/>
                <a:ext cx="6299200" cy="0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그룹 53"/>
            <p:cNvGrpSpPr/>
            <p:nvPr/>
          </p:nvGrpSpPr>
          <p:grpSpPr>
            <a:xfrm>
              <a:off x="0" y="2413337"/>
              <a:ext cx="4421279" cy="3453851"/>
              <a:chOff x="0" y="2413337"/>
              <a:chExt cx="4421279" cy="3453851"/>
            </a:xfrm>
          </p:grpSpPr>
          <p:sp>
            <p:nvSpPr>
              <p:cNvPr id="69" name="TextBox 68"/>
              <p:cNvSpPr txBox="1"/>
              <p:nvPr/>
            </p:nvSpPr>
            <p:spPr>
              <a:xfrm>
                <a:off x="0" y="2413337"/>
                <a:ext cx="394557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6000" dirty="0" smtClean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“</a:t>
                </a:r>
                <a:endParaRPr lang="en-US" altLang="ko-KR" sz="6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475708" y="4851525"/>
                <a:ext cx="394557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6000" dirty="0" smtClean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”</a:t>
                </a:r>
                <a:endParaRPr lang="en-US" altLang="ko-KR" sz="6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</p:grpSp>
        <p:grpSp>
          <p:nvGrpSpPr>
            <p:cNvPr id="55" name="그룹 54"/>
            <p:cNvGrpSpPr/>
            <p:nvPr/>
          </p:nvGrpSpPr>
          <p:grpSpPr>
            <a:xfrm>
              <a:off x="2642604" y="2413337"/>
              <a:ext cx="4345620" cy="3453852"/>
              <a:chOff x="0" y="2413337"/>
              <a:chExt cx="4345620" cy="3453852"/>
            </a:xfrm>
          </p:grpSpPr>
          <p:sp>
            <p:nvSpPr>
              <p:cNvPr id="67" name="TextBox 66"/>
              <p:cNvSpPr txBox="1"/>
              <p:nvPr/>
            </p:nvSpPr>
            <p:spPr>
              <a:xfrm>
                <a:off x="0" y="2413337"/>
                <a:ext cx="394557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6000" dirty="0" smtClean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“</a:t>
                </a:r>
                <a:endParaRPr lang="en-US" altLang="ko-KR" sz="6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400049" y="4851526"/>
                <a:ext cx="394557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6000" dirty="0" smtClean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”</a:t>
                </a:r>
                <a:endParaRPr lang="en-US" altLang="ko-KR" sz="6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</p:grpSp>
        <p:grpSp>
          <p:nvGrpSpPr>
            <p:cNvPr id="56" name="그룹 55"/>
            <p:cNvGrpSpPr/>
            <p:nvPr/>
          </p:nvGrpSpPr>
          <p:grpSpPr>
            <a:xfrm>
              <a:off x="5302194" y="2413337"/>
              <a:ext cx="4419813" cy="3453851"/>
              <a:chOff x="0" y="2413337"/>
              <a:chExt cx="4419813" cy="3453851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0" y="2413337"/>
                <a:ext cx="394557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6000" dirty="0" smtClean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“</a:t>
                </a:r>
                <a:endParaRPr lang="en-US" altLang="ko-KR" sz="6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474242" y="4851525"/>
                <a:ext cx="394557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6000" dirty="0" smtClean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”</a:t>
                </a:r>
                <a:endParaRPr lang="en-US" altLang="ko-KR" sz="6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</p:grpSp>
        <p:grpSp>
          <p:nvGrpSpPr>
            <p:cNvPr id="57" name="그룹 56"/>
            <p:cNvGrpSpPr/>
            <p:nvPr/>
          </p:nvGrpSpPr>
          <p:grpSpPr>
            <a:xfrm>
              <a:off x="7961784" y="2413337"/>
              <a:ext cx="4427637" cy="3453850"/>
              <a:chOff x="0" y="2413337"/>
              <a:chExt cx="4427637" cy="3453850"/>
            </a:xfrm>
          </p:grpSpPr>
          <p:sp>
            <p:nvSpPr>
              <p:cNvPr id="63" name="TextBox 62"/>
              <p:cNvSpPr txBox="1"/>
              <p:nvPr/>
            </p:nvSpPr>
            <p:spPr>
              <a:xfrm>
                <a:off x="0" y="2413337"/>
                <a:ext cx="394557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6000" dirty="0" smtClean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“</a:t>
                </a:r>
                <a:endParaRPr lang="en-US" altLang="ko-KR" sz="6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482066" y="4851524"/>
                <a:ext cx="394557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6000" dirty="0" smtClean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”</a:t>
                </a:r>
                <a:endParaRPr lang="en-US" altLang="ko-KR" sz="6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endParaRPr>
              </a:p>
            </p:txBody>
          </p:sp>
        </p:grpSp>
        <p:sp>
          <p:nvSpPr>
            <p:cNvPr id="58" name="TextBox 57"/>
            <p:cNvSpPr txBox="1"/>
            <p:nvPr/>
          </p:nvSpPr>
          <p:spPr>
            <a:xfrm>
              <a:off x="1050924" y="3175000"/>
              <a:ext cx="25050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832380" y="2723714"/>
              <a:ext cx="2661920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Project</a:t>
              </a:r>
              <a: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</a:t>
              </a:r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Leader</a:t>
              </a:r>
            </a:p>
            <a:p>
              <a:pPr algn="ctr"/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Data Acquisition</a:t>
              </a:r>
              <a:b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</a:br>
              <a: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Data Preprocess</a:t>
              </a:r>
            </a:p>
            <a:p>
              <a:pPr algn="ctr"/>
              <a: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Spark </a:t>
              </a:r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Processing</a:t>
              </a:r>
              <a:b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</a:br>
              <a:r>
                <a:rPr lang="en-US" altLang="ko-KR" sz="2000" dirty="0" err="1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Visualizaton</a:t>
              </a:r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/>
              </a:r>
              <a:b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</a:br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(Bar chart)</a:t>
              </a:r>
              <a:endPara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pPr algn="ctr"/>
              <a:endParaRPr lang="en-US" altLang="ko-KR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44358" y="2718774"/>
              <a:ext cx="273449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Team</a:t>
              </a:r>
            </a:p>
            <a:p>
              <a:pPr algn="ctr"/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Data </a:t>
              </a:r>
              <a: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Acquisition</a:t>
              </a:r>
            </a:p>
            <a:p>
              <a:pPr algn="ctr"/>
              <a: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Data Preprocess</a:t>
              </a:r>
            </a:p>
            <a:p>
              <a:pPr algn="ctr"/>
              <a: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Spark </a:t>
              </a:r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Processing</a:t>
              </a:r>
              <a:endPara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pPr algn="ctr"/>
              <a:r>
                <a:rPr lang="en-US" altLang="ko-KR" sz="2000" dirty="0" err="1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Visualizaton</a:t>
              </a:r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/>
              </a:r>
              <a:b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</a:br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(Bar chart)</a:t>
              </a:r>
            </a:p>
            <a:p>
              <a:pPr algn="ctr"/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Optimization</a:t>
              </a:r>
              <a:endPara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9016661" y="2728804"/>
              <a:ext cx="239839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Scrum master</a:t>
              </a:r>
              <a:endPara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pPr algn="ctr"/>
              <a: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V</a:t>
              </a:r>
              <a:r>
                <a:rPr lang="ko-KR" altLang="en-US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isualization</a:t>
              </a:r>
              <a: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/>
              </a:r>
              <a:b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</a:br>
              <a:r>
                <a:rPr lang="en-US" altLang="ko-KR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(B</a:t>
              </a:r>
              <a:r>
                <a:rPr lang="ko-KR" altLang="en-US" sz="20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lock map</a:t>
              </a:r>
              <a:r>
                <a:rPr lang="en-US" altLang="ko-KR" sz="20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)</a:t>
              </a:r>
              <a:r>
                <a:rPr lang="en-US" altLang="ko-KR" sz="200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/>
              </a:r>
              <a:br>
                <a:rPr lang="en-US" altLang="ko-KR" sz="200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</a:br>
              <a:r>
                <a:rPr lang="en-US" altLang="ko-KR" sz="200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Make PPT</a:t>
              </a:r>
              <a:endPara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1393916" y="2161299"/>
            <a:ext cx="14350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b="1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박해연</a:t>
            </a:r>
            <a:endParaRPr lang="ko-KR" altLang="en-US" sz="3600" dirty="0"/>
          </a:p>
        </p:txBody>
      </p:sp>
      <p:sp>
        <p:nvSpPr>
          <p:cNvPr id="80" name="직사각형 79"/>
          <p:cNvSpPr/>
          <p:nvPr/>
        </p:nvSpPr>
        <p:spPr>
          <a:xfrm>
            <a:off x="4037608" y="2161299"/>
            <a:ext cx="14350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b="1" dirty="0" err="1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신기성</a:t>
            </a:r>
            <a:endParaRPr lang="ko-KR" altLang="en-US" sz="3600" dirty="0"/>
          </a:p>
        </p:txBody>
      </p:sp>
      <p:sp>
        <p:nvSpPr>
          <p:cNvPr id="81" name="직사각형 80"/>
          <p:cNvSpPr/>
          <p:nvPr/>
        </p:nvSpPr>
        <p:spPr>
          <a:xfrm>
            <a:off x="9340890" y="2155260"/>
            <a:ext cx="14350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b="1" dirty="0" err="1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유유진</a:t>
            </a:r>
            <a:endParaRPr lang="ko-KR" altLang="en-US" sz="3600" dirty="0"/>
          </a:p>
        </p:txBody>
      </p:sp>
      <p:sp>
        <p:nvSpPr>
          <p:cNvPr id="82" name="직사각형 81"/>
          <p:cNvSpPr/>
          <p:nvPr/>
        </p:nvSpPr>
        <p:spPr>
          <a:xfrm>
            <a:off x="6663070" y="2145022"/>
            <a:ext cx="14718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b="1" dirty="0" smtClean="0">
                <a:latin typeface="-윤고딕350" panose="02030504000101010101" pitchFamily="18" charset="-127"/>
                <a:ea typeface="-윤고딕350" panose="02030504000101010101" pitchFamily="18" charset="-127"/>
              </a:rPr>
              <a:t>손장민</a:t>
            </a:r>
            <a:endParaRPr lang="ko-KR" altLang="en-US" sz="3600" dirty="0"/>
          </a:p>
        </p:txBody>
      </p:sp>
      <p:sp>
        <p:nvSpPr>
          <p:cNvPr id="83" name="TextBox 82"/>
          <p:cNvSpPr txBox="1"/>
          <p:nvPr/>
        </p:nvSpPr>
        <p:spPr>
          <a:xfrm>
            <a:off x="6031556" y="3310693"/>
            <a:ext cx="27344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Team</a:t>
            </a:r>
          </a:p>
          <a:p>
            <a:pPr algn="ctr"/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Spark </a:t>
            </a:r>
            <a:r>
              <a:rPr lang="en-US" altLang="ko-KR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Processing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/>
            </a:r>
            <a:b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</a:br>
            <a:r>
              <a:rPr lang="en-US" altLang="ko-KR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V</a:t>
            </a:r>
            <a:r>
              <a:rPr lang="ko-KR" altLang="en-US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isualization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/>
            </a:r>
            <a:b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</a:br>
            <a:r>
              <a:rPr lang="en-US" altLang="ko-KR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(C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hart on </a:t>
            </a:r>
            <a:r>
              <a:rPr lang="ko-KR" altLang="en-US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map</a:t>
            </a:r>
            <a:r>
              <a:rPr lang="en-US" altLang="ko-KR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)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endParaRPr lang="en-US" altLang="ko-KR" sz="2000" dirty="0"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1444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09900" y="3105239"/>
            <a:ext cx="61722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6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System Design</a:t>
            </a:r>
            <a:endParaRPr lang="ko-KR" altLang="en-US" sz="26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47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723</Words>
  <Application>Microsoft Office PowerPoint</Application>
  <PresentationFormat>와이드스크린</PresentationFormat>
  <Paragraphs>269</Paragraphs>
  <Slides>55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55</vt:i4>
      </vt:variant>
    </vt:vector>
  </HeadingPairs>
  <TitlesOfParts>
    <vt:vector size="68" baseType="lpstr">
      <vt:lpstr>KoPub돋움체 Bold</vt:lpstr>
      <vt:lpstr>KoPub돋움체 Light</vt:lpstr>
      <vt:lpstr>Microsoft YaHei Light</vt:lpstr>
      <vt:lpstr>나눔스퀘어</vt:lpstr>
      <vt:lpstr>맑은 고딕</vt:lpstr>
      <vt:lpstr>배달의민족 주아</vt:lpstr>
      <vt:lpstr>-윤고딕310</vt:lpstr>
      <vt:lpstr>-윤고딕320</vt:lpstr>
      <vt:lpstr>-윤고딕330</vt:lpstr>
      <vt:lpstr>-윤고딕350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 DEMO HUB</dc:creator>
  <cp:lastModifiedBy>박 해연</cp:lastModifiedBy>
  <cp:revision>55</cp:revision>
  <dcterms:created xsi:type="dcterms:W3CDTF">2016-03-30T05:53:39Z</dcterms:created>
  <dcterms:modified xsi:type="dcterms:W3CDTF">2019-06-17T14:54:23Z</dcterms:modified>
</cp:coreProperties>
</file>

<file path=docProps/thumbnail.jpeg>
</file>